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9" r:id="rId2"/>
    <p:sldId id="260" r:id="rId3"/>
    <p:sldId id="261" r:id="rId4"/>
    <p:sldId id="262" r:id="rId5"/>
    <p:sldId id="264" r:id="rId6"/>
    <p:sldId id="266" r:id="rId7"/>
    <p:sldId id="268" r:id="rId8"/>
    <p:sldId id="267" r:id="rId9"/>
    <p:sldId id="270" r:id="rId10"/>
    <p:sldId id="276" r:id="rId11"/>
    <p:sldId id="271" r:id="rId12"/>
    <p:sldId id="272" r:id="rId13"/>
    <p:sldId id="273" r:id="rId14"/>
    <p:sldId id="274" r:id="rId15"/>
    <p:sldId id="277" r:id="rId16"/>
    <p:sldId id="275" r:id="rId17"/>
    <p:sldId id="265" r:id="rId18"/>
    <p:sldId id="283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94"/>
    <p:restoredTop sz="91304"/>
  </p:normalViewPr>
  <p:slideViewPr>
    <p:cSldViewPr snapToGrid="0" snapToObjects="1">
      <p:cViewPr varScale="1">
        <p:scale>
          <a:sx n="106" d="100"/>
          <a:sy n="106" d="100"/>
        </p:scale>
        <p:origin x="1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ptiste Hardy" userId="7ede1c3e-a68a-4d3b-a478-1c7dfbfa31b1" providerId="ADAL" clId="{D7F9A086-8A71-FA4D-B422-35374A5B5488}"/>
    <pc:docChg chg="modSld">
      <pc:chgData name="Baptiste Hardy" userId="7ede1c3e-a68a-4d3b-a478-1c7dfbfa31b1" providerId="ADAL" clId="{D7F9A086-8A71-FA4D-B422-35374A5B5488}" dt="2018-08-06T09:49:32.859" v="153" actId="20577"/>
      <pc:docMkLst>
        <pc:docMk/>
      </pc:docMkLst>
      <pc:sldChg chg="addSp modSp modNotesTx">
        <pc:chgData name="Baptiste Hardy" userId="7ede1c3e-a68a-4d3b-a478-1c7dfbfa31b1" providerId="ADAL" clId="{D7F9A086-8A71-FA4D-B422-35374A5B5488}" dt="2018-08-06T09:49:32.859" v="153" actId="20577"/>
        <pc:sldMkLst>
          <pc:docMk/>
          <pc:sldMk cId="1327932624" sldId="283"/>
        </pc:sldMkLst>
        <pc:spChg chg="mod">
          <ac:chgData name="Baptiste Hardy" userId="7ede1c3e-a68a-4d3b-a478-1c7dfbfa31b1" providerId="ADAL" clId="{D7F9A086-8A71-FA4D-B422-35374A5B5488}" dt="2018-08-06T09:48:44.416" v="54" actId="20577"/>
          <ac:spMkLst>
            <pc:docMk/>
            <pc:sldMk cId="1327932624" sldId="283"/>
            <ac:spMk id="3" creationId="{86CB56FF-55DF-3941-B69E-B0FFA7F49026}"/>
          </ac:spMkLst>
        </pc:spChg>
        <pc:picChg chg="add mod">
          <ac:chgData name="Baptiste Hardy" userId="7ede1c3e-a68a-4d3b-a478-1c7dfbfa31b1" providerId="ADAL" clId="{D7F9A086-8A71-FA4D-B422-35374A5B5488}" dt="2018-08-06T09:48:40.700" v="42" actId="1076"/>
          <ac:picMkLst>
            <pc:docMk/>
            <pc:sldMk cId="1327932624" sldId="283"/>
            <ac:picMk id="2" creationId="{D21EF3C4-01B7-544D-A694-D584FBB193BE}"/>
          </ac:picMkLst>
        </pc:picChg>
      </pc:sldChg>
    </pc:docChg>
  </pc:docChgLst>
  <pc:docChgLst>
    <pc:chgData name="Baptiste Hardy" userId="7ede1c3e-a68a-4d3b-a478-1c7dfbfa31b1" providerId="ADAL" clId="{ABDE8CB0-935A-0245-8E33-6B72E512AA48}"/>
    <pc:docChg chg="undo custSel addSld delSld modSld">
      <pc:chgData name="Baptiste Hardy" userId="7ede1c3e-a68a-4d3b-a478-1c7dfbfa31b1" providerId="ADAL" clId="{ABDE8CB0-935A-0245-8E33-6B72E512AA48}" dt="2018-08-06T09:36:04.608" v="1523" actId="20577"/>
      <pc:docMkLst>
        <pc:docMk/>
      </pc:docMkLst>
      <pc:sldChg chg="modSp">
        <pc:chgData name="Baptiste Hardy" userId="7ede1c3e-a68a-4d3b-a478-1c7dfbfa31b1" providerId="ADAL" clId="{ABDE8CB0-935A-0245-8E33-6B72E512AA48}" dt="2018-08-05T19:52:10.670" v="1" actId="20578"/>
        <pc:sldMkLst>
          <pc:docMk/>
          <pc:sldMk cId="2069517661" sldId="261"/>
        </pc:sldMkLst>
        <pc:spChg chg="mod">
          <ac:chgData name="Baptiste Hardy" userId="7ede1c3e-a68a-4d3b-a478-1c7dfbfa31b1" providerId="ADAL" clId="{ABDE8CB0-935A-0245-8E33-6B72E512AA48}" dt="2018-08-05T19:52:10.670" v="1" actId="20578"/>
          <ac:spMkLst>
            <pc:docMk/>
            <pc:sldMk cId="2069517661" sldId="261"/>
            <ac:spMk id="3" creationId="{12FAE6F9-9031-0A44-8DE7-74C6BBDECD67}"/>
          </ac:spMkLst>
        </pc:spChg>
      </pc:sldChg>
      <pc:sldChg chg="modSp">
        <pc:chgData name="Baptiste Hardy" userId="7ede1c3e-a68a-4d3b-a478-1c7dfbfa31b1" providerId="ADAL" clId="{ABDE8CB0-935A-0245-8E33-6B72E512AA48}" dt="2018-08-06T09:28:35.085" v="860" actId="1076"/>
        <pc:sldMkLst>
          <pc:docMk/>
          <pc:sldMk cId="744401161" sldId="265"/>
        </pc:sldMkLst>
        <pc:spChg chg="mod">
          <ac:chgData name="Baptiste Hardy" userId="7ede1c3e-a68a-4d3b-a478-1c7dfbfa31b1" providerId="ADAL" clId="{ABDE8CB0-935A-0245-8E33-6B72E512AA48}" dt="2018-08-06T09:28:31.159" v="859" actId="255"/>
          <ac:spMkLst>
            <pc:docMk/>
            <pc:sldMk cId="744401161" sldId="265"/>
            <ac:spMk id="3" creationId="{86CB56FF-55DF-3941-B69E-B0FFA7F49026}"/>
          </ac:spMkLst>
        </pc:spChg>
        <pc:picChg chg="mod">
          <ac:chgData name="Baptiste Hardy" userId="7ede1c3e-a68a-4d3b-a478-1c7dfbfa31b1" providerId="ADAL" clId="{ABDE8CB0-935A-0245-8E33-6B72E512AA48}" dt="2018-08-06T09:28:35.085" v="860" actId="1076"/>
          <ac:picMkLst>
            <pc:docMk/>
            <pc:sldMk cId="744401161" sldId="265"/>
            <ac:picMk id="7" creationId="{45A5AC1A-A0F4-A341-9C2D-3C8893A643CB}"/>
          </ac:picMkLst>
        </pc:picChg>
      </pc:sldChg>
      <pc:sldChg chg="modNotesTx">
        <pc:chgData name="Baptiste Hardy" userId="7ede1c3e-a68a-4d3b-a478-1c7dfbfa31b1" providerId="ADAL" clId="{ABDE8CB0-935A-0245-8E33-6B72E512AA48}" dt="2018-08-06T09:36:04.608" v="1523" actId="20577"/>
        <pc:sldMkLst>
          <pc:docMk/>
          <pc:sldMk cId="3712556024" sldId="274"/>
        </pc:sldMkLst>
      </pc:sldChg>
      <pc:sldChg chg="addSp modSp modNotesTx">
        <pc:chgData name="Baptiste Hardy" userId="7ede1c3e-a68a-4d3b-a478-1c7dfbfa31b1" providerId="ADAL" clId="{ABDE8CB0-935A-0245-8E33-6B72E512AA48}" dt="2018-08-06T09:33:13.133" v="1336" actId="20577"/>
        <pc:sldMkLst>
          <pc:docMk/>
          <pc:sldMk cId="3293959838" sldId="278"/>
        </pc:sldMkLst>
        <pc:spChg chg="mod">
          <ac:chgData name="Baptiste Hardy" userId="7ede1c3e-a68a-4d3b-a478-1c7dfbfa31b1" providerId="ADAL" clId="{ABDE8CB0-935A-0245-8E33-6B72E512AA48}" dt="2018-08-06T09:33:13.133" v="1336" actId="20577"/>
          <ac:spMkLst>
            <pc:docMk/>
            <pc:sldMk cId="3293959838" sldId="278"/>
            <ac:spMk id="3" creationId="{68A66E7F-0F65-9B4E-82AB-448088C81A7A}"/>
          </ac:spMkLst>
        </pc:spChg>
        <pc:picChg chg="add mod">
          <ac:chgData name="Baptiste Hardy" userId="7ede1c3e-a68a-4d3b-a478-1c7dfbfa31b1" providerId="ADAL" clId="{ABDE8CB0-935A-0245-8E33-6B72E512AA48}" dt="2018-08-06T09:30:43.273" v="1059" actId="1076"/>
          <ac:picMkLst>
            <pc:docMk/>
            <pc:sldMk cId="3293959838" sldId="278"/>
            <ac:picMk id="2" creationId="{C9C78608-9275-394C-B603-BF7619D651F7}"/>
          </ac:picMkLst>
        </pc:picChg>
        <pc:picChg chg="mod">
          <ac:chgData name="Baptiste Hardy" userId="7ede1c3e-a68a-4d3b-a478-1c7dfbfa31b1" providerId="ADAL" clId="{ABDE8CB0-935A-0245-8E33-6B72E512AA48}" dt="2018-08-06T09:29:27.239" v="966" actId="1076"/>
          <ac:picMkLst>
            <pc:docMk/>
            <pc:sldMk cId="3293959838" sldId="278"/>
            <ac:picMk id="6" creationId="{5691C8CF-9B48-FF4E-ABEB-B15EBD791FAA}"/>
          </ac:picMkLst>
        </pc:picChg>
      </pc:sldChg>
      <pc:sldChg chg="modSp">
        <pc:chgData name="Baptiste Hardy" userId="7ede1c3e-a68a-4d3b-a478-1c7dfbfa31b1" providerId="ADAL" clId="{ABDE8CB0-935A-0245-8E33-6B72E512AA48}" dt="2018-08-05T19:56:04.350" v="81" actId="27636"/>
        <pc:sldMkLst>
          <pc:docMk/>
          <pc:sldMk cId="2966609010" sldId="280"/>
        </pc:sldMkLst>
        <pc:spChg chg="mod">
          <ac:chgData name="Baptiste Hardy" userId="7ede1c3e-a68a-4d3b-a478-1c7dfbfa31b1" providerId="ADAL" clId="{ABDE8CB0-935A-0245-8E33-6B72E512AA48}" dt="2018-08-05T19:56:04.350" v="81" actId="27636"/>
          <ac:spMkLst>
            <pc:docMk/>
            <pc:sldMk cId="2966609010" sldId="280"/>
            <ac:spMk id="3" creationId="{52372B93-872F-FA4C-A8DB-D0106A620AB3}"/>
          </ac:spMkLst>
        </pc:spChg>
      </pc:sldChg>
      <pc:sldChg chg="modSp">
        <pc:chgData name="Baptiste Hardy" userId="7ede1c3e-a68a-4d3b-a478-1c7dfbfa31b1" providerId="ADAL" clId="{ABDE8CB0-935A-0245-8E33-6B72E512AA48}" dt="2018-08-06T09:28:48.648" v="862" actId="27636"/>
        <pc:sldMkLst>
          <pc:docMk/>
          <pc:sldMk cId="1098079210" sldId="281"/>
        </pc:sldMkLst>
        <pc:spChg chg="mod">
          <ac:chgData name="Baptiste Hardy" userId="7ede1c3e-a68a-4d3b-a478-1c7dfbfa31b1" providerId="ADAL" clId="{ABDE8CB0-935A-0245-8E33-6B72E512AA48}" dt="2018-08-06T09:28:48.648" v="862" actId="27636"/>
          <ac:spMkLst>
            <pc:docMk/>
            <pc:sldMk cId="1098079210" sldId="281"/>
            <ac:spMk id="3" creationId="{46F82BF8-DDC0-5B43-A6CB-24C7F9933284}"/>
          </ac:spMkLst>
        </pc:spChg>
      </pc:sldChg>
      <pc:sldChg chg="add del">
        <pc:chgData name="Baptiste Hardy" userId="7ede1c3e-a68a-4d3b-a478-1c7dfbfa31b1" providerId="ADAL" clId="{ABDE8CB0-935A-0245-8E33-6B72E512AA48}" dt="2018-08-06T08:59:29.867" v="94" actId="2696"/>
        <pc:sldMkLst>
          <pc:docMk/>
          <pc:sldMk cId="3181099670" sldId="282"/>
        </pc:sldMkLst>
      </pc:sldChg>
      <pc:sldChg chg="addSp delSp modSp add modNotesTx">
        <pc:chgData name="Baptiste Hardy" userId="7ede1c3e-a68a-4d3b-a478-1c7dfbfa31b1" providerId="ADAL" clId="{ABDE8CB0-935A-0245-8E33-6B72E512AA48}" dt="2018-08-06T09:34:03.326" v="1496" actId="20577"/>
        <pc:sldMkLst>
          <pc:docMk/>
          <pc:sldMk cId="1327932624" sldId="283"/>
        </pc:sldMkLst>
        <pc:spChg chg="mod">
          <ac:chgData name="Baptiste Hardy" userId="7ede1c3e-a68a-4d3b-a478-1c7dfbfa31b1" providerId="ADAL" clId="{ABDE8CB0-935A-0245-8E33-6B72E512AA48}" dt="2018-08-06T09:09:14.265" v="589" actId="20577"/>
          <ac:spMkLst>
            <pc:docMk/>
            <pc:sldMk cId="1327932624" sldId="283"/>
            <ac:spMk id="3" creationId="{86CB56FF-55DF-3941-B69E-B0FFA7F49026}"/>
          </ac:spMkLst>
        </pc:spChg>
        <pc:spChg chg="del">
          <ac:chgData name="Baptiste Hardy" userId="7ede1c3e-a68a-4d3b-a478-1c7dfbfa31b1" providerId="ADAL" clId="{ABDE8CB0-935A-0245-8E33-6B72E512AA48}" dt="2018-08-06T08:59:44.055" v="128" actId="478"/>
          <ac:spMkLst>
            <pc:docMk/>
            <pc:sldMk cId="1327932624" sldId="283"/>
            <ac:spMk id="8" creationId="{199840AC-DBCD-5D4C-9031-6DE7022F37A0}"/>
          </ac:spMkLst>
        </pc:spChg>
        <pc:spChg chg="mod">
          <ac:chgData name="Baptiste Hardy" userId="7ede1c3e-a68a-4d3b-a478-1c7dfbfa31b1" providerId="ADAL" clId="{ABDE8CB0-935A-0245-8E33-6B72E512AA48}" dt="2018-08-06T09:21:54.022" v="851" actId="20577"/>
          <ac:spMkLst>
            <pc:docMk/>
            <pc:sldMk cId="1327932624" sldId="283"/>
            <ac:spMk id="10" creationId="{F168A713-E299-F04B-A996-D2F31D3EC41E}"/>
          </ac:spMkLst>
        </pc:spChg>
        <pc:spChg chg="add mod">
          <ac:chgData name="Baptiste Hardy" userId="7ede1c3e-a68a-4d3b-a478-1c7dfbfa31b1" providerId="ADAL" clId="{ABDE8CB0-935A-0245-8E33-6B72E512AA48}" dt="2018-08-06T09:13:11.262" v="611" actId="20577"/>
          <ac:spMkLst>
            <pc:docMk/>
            <pc:sldMk cId="1327932624" sldId="283"/>
            <ac:spMk id="12" creationId="{381BFC79-8BD7-BE43-B7F1-3A8FD71A1A72}"/>
          </ac:spMkLst>
        </pc:spChg>
        <pc:spChg chg="del mod">
          <ac:chgData name="Baptiste Hardy" userId="7ede1c3e-a68a-4d3b-a478-1c7dfbfa31b1" providerId="ADAL" clId="{ABDE8CB0-935A-0245-8E33-6B72E512AA48}" dt="2018-08-06T08:59:42.465" v="127" actId="478"/>
          <ac:spMkLst>
            <pc:docMk/>
            <pc:sldMk cId="1327932624" sldId="283"/>
            <ac:spMk id="14" creationId="{2C84D3E7-6308-B646-99FC-FC75AC406165}"/>
          </ac:spMkLst>
        </pc:spChg>
        <pc:spChg chg="add mod">
          <ac:chgData name="Baptiste Hardy" userId="7ede1c3e-a68a-4d3b-a478-1c7dfbfa31b1" providerId="ADAL" clId="{ABDE8CB0-935A-0245-8E33-6B72E512AA48}" dt="2018-08-06T09:09:00.244" v="575" actId="27636"/>
          <ac:spMkLst>
            <pc:docMk/>
            <pc:sldMk cId="1327932624" sldId="283"/>
            <ac:spMk id="16" creationId="{EE6844D4-9B82-3747-B189-F4320C3D1A52}"/>
          </ac:spMkLst>
        </pc:spChg>
        <pc:spChg chg="add del mod">
          <ac:chgData name="Baptiste Hardy" userId="7ede1c3e-a68a-4d3b-a478-1c7dfbfa31b1" providerId="ADAL" clId="{ABDE8CB0-935A-0245-8E33-6B72E512AA48}" dt="2018-08-06T09:14:21.182" v="626"/>
          <ac:spMkLst>
            <pc:docMk/>
            <pc:sldMk cId="1327932624" sldId="283"/>
            <ac:spMk id="25" creationId="{0BEF3EA3-900E-724F-BA75-C338DBE096B0}"/>
          </ac:spMkLst>
        </pc:spChg>
        <pc:picChg chg="add mod">
          <ac:chgData name="Baptiste Hardy" userId="7ede1c3e-a68a-4d3b-a478-1c7dfbfa31b1" providerId="ADAL" clId="{ABDE8CB0-935A-0245-8E33-6B72E512AA48}" dt="2018-08-06T09:27:45.465" v="852" actId="14100"/>
          <ac:picMkLst>
            <pc:docMk/>
            <pc:sldMk cId="1327932624" sldId="283"/>
            <ac:picMk id="5" creationId="{58F65547-0ED4-1041-954D-37D2AE095692}"/>
          </ac:picMkLst>
        </pc:picChg>
        <pc:picChg chg="del">
          <ac:chgData name="Baptiste Hardy" userId="7ede1c3e-a68a-4d3b-a478-1c7dfbfa31b1" providerId="ADAL" clId="{ABDE8CB0-935A-0245-8E33-6B72E512AA48}" dt="2018-08-06T08:59:40.216" v="125" actId="478"/>
          <ac:picMkLst>
            <pc:docMk/>
            <pc:sldMk cId="1327932624" sldId="283"/>
            <ac:picMk id="7" creationId="{45A5AC1A-A0F4-A341-9C2D-3C8893A643CB}"/>
          </ac:picMkLst>
        </pc:picChg>
        <pc:picChg chg="del">
          <ac:chgData name="Baptiste Hardy" userId="7ede1c3e-a68a-4d3b-a478-1c7dfbfa31b1" providerId="ADAL" clId="{ABDE8CB0-935A-0245-8E33-6B72E512AA48}" dt="2018-08-06T08:59:45.427" v="129" actId="478"/>
          <ac:picMkLst>
            <pc:docMk/>
            <pc:sldMk cId="1327932624" sldId="283"/>
            <ac:picMk id="15" creationId="{E163AFFA-70BB-EF4E-A34A-178DB8AAC5C0}"/>
          </ac:picMkLst>
        </pc:picChg>
        <pc:picChg chg="add mod">
          <ac:chgData name="Baptiste Hardy" userId="7ede1c3e-a68a-4d3b-a478-1c7dfbfa31b1" providerId="ADAL" clId="{ABDE8CB0-935A-0245-8E33-6B72E512AA48}" dt="2018-08-06T09:08:39.172" v="561" actId="1076"/>
          <ac:picMkLst>
            <pc:docMk/>
            <pc:sldMk cId="1327932624" sldId="283"/>
            <ac:picMk id="21" creationId="{08EBBF67-A496-D34E-A71E-A5854E59C978}"/>
          </ac:picMkLst>
        </pc:picChg>
        <pc:picChg chg="add del mod">
          <ac:chgData name="Baptiste Hardy" userId="7ede1c3e-a68a-4d3b-a478-1c7dfbfa31b1" providerId="ADAL" clId="{ABDE8CB0-935A-0245-8E33-6B72E512AA48}" dt="2018-08-06T09:13:58.580" v="613" actId="478"/>
          <ac:picMkLst>
            <pc:docMk/>
            <pc:sldMk cId="1327932624" sldId="283"/>
            <ac:picMk id="23" creationId="{69CE3434-5FC8-4E4F-AA4F-A0B21B6B4BE7}"/>
          </ac:picMkLst>
        </pc:picChg>
        <pc:picChg chg="add mod">
          <ac:chgData name="Baptiste Hardy" userId="7ede1c3e-a68a-4d3b-a478-1c7dfbfa31b1" providerId="ADAL" clId="{ABDE8CB0-935A-0245-8E33-6B72E512AA48}" dt="2018-08-06T09:14:06.215" v="617" actId="1076"/>
          <ac:picMkLst>
            <pc:docMk/>
            <pc:sldMk cId="1327932624" sldId="283"/>
            <ac:picMk id="24" creationId="{39CA5B45-9843-AD46-A8EC-9C1C271BDAA5}"/>
          </ac:picMkLst>
        </pc:picChg>
        <pc:cxnChg chg="del">
          <ac:chgData name="Baptiste Hardy" userId="7ede1c3e-a68a-4d3b-a478-1c7dfbfa31b1" providerId="ADAL" clId="{ABDE8CB0-935A-0245-8E33-6B72E512AA48}" dt="2018-08-06T08:59:47.230" v="130" actId="478"/>
          <ac:cxnSpMkLst>
            <pc:docMk/>
            <pc:sldMk cId="1327932624" sldId="283"/>
            <ac:cxnSpMk id="6" creationId="{D32441B5-24E3-0740-A64A-9CDCBAF06F6D}"/>
          </ac:cxnSpMkLst>
        </pc:cxnChg>
        <pc:cxnChg chg="add mod">
          <ac:chgData name="Baptiste Hardy" userId="7ede1c3e-a68a-4d3b-a478-1c7dfbfa31b1" providerId="ADAL" clId="{ABDE8CB0-935A-0245-8E33-6B72E512AA48}" dt="2018-08-06T09:28:14.978" v="858" actId="14100"/>
          <ac:cxnSpMkLst>
            <pc:docMk/>
            <pc:sldMk cId="1327932624" sldId="283"/>
            <ac:cxnSpMk id="11" creationId="{6D35F5E4-FA46-2F43-8CF5-C30DDD27523C}"/>
          </ac:cxnSpMkLst>
        </pc:cxnChg>
        <pc:cxnChg chg="add del mod">
          <ac:chgData name="Baptiste Hardy" userId="7ede1c3e-a68a-4d3b-a478-1c7dfbfa31b1" providerId="ADAL" clId="{ABDE8CB0-935A-0245-8E33-6B72E512AA48}" dt="2018-08-06T09:14:20.940" v="624" actId="478"/>
          <ac:cxnSpMkLst>
            <pc:docMk/>
            <pc:sldMk cId="1327932624" sldId="283"/>
            <ac:cxnSpMk id="27" creationId="{ADA87333-89D1-4D43-B2BF-5F55A450576A}"/>
          </ac:cxnSpMkLst>
        </pc:cxnChg>
      </pc:sldChg>
      <pc:sldChg chg="add del">
        <pc:chgData name="Baptiste Hardy" userId="7ede1c3e-a68a-4d3b-a478-1c7dfbfa31b1" providerId="ADAL" clId="{ABDE8CB0-935A-0245-8E33-6B72E512AA48}" dt="2018-08-06T09:09:34.863" v="592" actId="2696"/>
        <pc:sldMkLst>
          <pc:docMk/>
          <pc:sldMk cId="1668896092" sldId="284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64A408A-D3CD-AB42-9212-33D7CEA641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E0B562F-7D4D-8D44-AC2F-62A534BC8B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26BF41-0E5D-3742-A5D1-919426045A34}" type="datetimeFigureOut">
              <a:rPr lang="en-US" smtClean="0"/>
              <a:t>8/6/18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7203344-B1D2-CB4A-9D17-1C899D2E56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BB682B0-C08A-0A42-AA44-C09585C72B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DEBD32-262F-4A4D-8155-64A5CB8945DD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6125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C9654-87CF-7A49-ADBF-B94EDAABBE84}" type="datetimeFigureOut">
              <a:rPr lang="en-US" smtClean="0"/>
              <a:t>8/6/18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E50B3-86A0-A047-930A-1E4051BC4B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62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708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 = </a:t>
            </a:r>
            <a:r>
              <a:rPr lang="en-US" dirty="0" err="1"/>
              <a:t>Strouhal</a:t>
            </a:r>
            <a:r>
              <a:rPr lang="en-US" dirty="0"/>
              <a:t> number : St = f*</a:t>
            </a:r>
            <a:r>
              <a:rPr lang="en-US" dirty="0" err="1"/>
              <a:t>dp</a:t>
            </a:r>
            <a:r>
              <a:rPr lang="en-US" dirty="0"/>
              <a:t> / U. f is the frequency of the LIFT coefficient oscillations </a:t>
            </a:r>
          </a:p>
          <a:p>
            <a:r>
              <a:rPr lang="en-US" dirty="0"/>
              <a:t>Vorticity field : von-Karman vortices properly captured </a:t>
            </a:r>
          </a:p>
        </p:txBody>
      </p:sp>
    </p:spTree>
    <p:extLst>
      <p:ext uri="{BB962C8B-B14F-4D97-AF65-F5344CB8AC3E}">
        <p14:creationId xmlns:p14="http://schemas.microsoft.com/office/powerpoint/2010/main" val="1612578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701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Vorticity </a:t>
            </a:r>
            <a:r>
              <a:rPr lang="en-US" dirty="0" err="1"/>
              <a:t>iso</a:t>
            </a:r>
            <a:r>
              <a:rPr lang="en-US" dirty="0"/>
              <a:t>-contour: Drifting kissing </a:t>
            </a:r>
            <a:r>
              <a:rPr lang="en-US" dirty="0" err="1"/>
              <a:t>tumbeling</a:t>
            </a:r>
            <a:r>
              <a:rPr lang="en-US" dirty="0"/>
              <a:t> phenomenon. Upper particle falls faster because in the wake of the lower one. Then collision : the two particles form an elongated body which tumbles to face the flow </a:t>
            </a:r>
            <a:r>
              <a:rPr lang="en-US" dirty="0" err="1"/>
              <a:t>perpendiculary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9491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442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6287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T0 = inlet Temperature and initial condition in the entire domain </a:t>
            </a:r>
          </a:p>
          <a:p>
            <a:r>
              <a:rPr lang="en-US" dirty="0"/>
              <a:t>Nusselt number slightly larger in the fully incompressible case </a:t>
            </a:r>
            <a:r>
              <a:rPr lang="en-US" dirty="0">
                <a:sym typeface="Wingdings" pitchFamily="2" charset="2"/>
              </a:rPr>
              <a:t> over-estimate the heat transfer efficiency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5912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Computational cost in O(1) means that solving the profiles for 1 particle or 1000 particles has the same cost since the fluid solver goes across the entire grid </a:t>
            </a:r>
          </a:p>
        </p:txBody>
      </p:sp>
    </p:spTree>
    <p:extLst>
      <p:ext uri="{BB962C8B-B14F-4D97-AF65-F5344CB8AC3E}">
        <p14:creationId xmlns:p14="http://schemas.microsoft.com/office/powerpoint/2010/main" val="618817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Damkhöler</a:t>
            </a:r>
            <a:r>
              <a:rPr lang="en-US" dirty="0"/>
              <a:t> number = 0.1 </a:t>
            </a:r>
          </a:p>
        </p:txBody>
      </p:sp>
    </p:spTree>
    <p:extLst>
      <p:ext uri="{BB962C8B-B14F-4D97-AF65-F5344CB8AC3E}">
        <p14:creationId xmlns:p14="http://schemas.microsoft.com/office/powerpoint/2010/main" val="3470078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A807-3D3D-DE4E-BD02-523C09AA831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3288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A807-3D3D-DE4E-BD02-523C09AA831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3094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A807-3D3D-DE4E-BD02-523C09AA831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6813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15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A807-3D3D-DE4E-BD02-523C09AA831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0285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A807-3D3D-DE4E-BD02-523C09AA831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87337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A807-3D3D-DE4E-BD02-523C09AA831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9129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A807-3D3D-DE4E-BD02-523C09AA831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4451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A807-3D3D-DE4E-BD02-523C09AA831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721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A807-3D3D-DE4E-BD02-523C09AA831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4763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A807-3D3D-DE4E-BD02-523C09AA831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2597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A807-3D3D-DE4E-BD02-523C09AA831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1362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8A807-3D3D-DE4E-BD02-523C09AA831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123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Relationship Id="rId9" Type="http://schemas.openxmlformats.org/officeDocument/2006/relationships/image" Target="../media/image3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3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emf"/><Relationship Id="rId4" Type="http://schemas.openxmlformats.org/officeDocument/2006/relationships/image" Target="../media/image45.emf"/><Relationship Id="rId9" Type="http://schemas.openxmlformats.org/officeDocument/2006/relationships/image" Target="../media/image50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image" Target="../media/image52.emf"/><Relationship Id="rId7" Type="http://schemas.openxmlformats.org/officeDocument/2006/relationships/image" Target="../media/image56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Relationship Id="rId9" Type="http://schemas.openxmlformats.org/officeDocument/2006/relationships/image" Target="../media/image5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4" Type="http://schemas.openxmlformats.org/officeDocument/2006/relationships/image" Target="../media/image4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7" Type="http://schemas.openxmlformats.org/officeDocument/2006/relationships/image" Target="../media/image7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emf"/><Relationship Id="rId5" Type="http://schemas.openxmlformats.org/officeDocument/2006/relationships/image" Target="../media/image68.emf"/><Relationship Id="rId4" Type="http://schemas.openxmlformats.org/officeDocument/2006/relationships/image" Target="../media/image67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5.emf"/><Relationship Id="rId7" Type="http://schemas.openxmlformats.org/officeDocument/2006/relationships/image" Target="../media/image9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10" Type="http://schemas.openxmlformats.org/officeDocument/2006/relationships/image" Target="../media/image21.emf"/><Relationship Id="rId4" Type="http://schemas.openxmlformats.org/officeDocument/2006/relationships/image" Target="../media/image15.emf"/><Relationship Id="rId9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14"/>
          <p:cNvSpPr txBox="1">
            <a:spLocks/>
          </p:cNvSpPr>
          <p:nvPr/>
        </p:nvSpPr>
        <p:spPr>
          <a:xfrm>
            <a:off x="498316" y="2227536"/>
            <a:ext cx="7867405" cy="17252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indent="0" algn="ctr" defTabSz="914400" rtl="0" eaLnBrk="1" latinLnBrk="0" hangingPunct="1">
              <a:buNone/>
              <a:defRPr sz="4000" b="1" kern="1200" baseline="0">
                <a:solidFill>
                  <a:srgbClr val="004E9C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Direct Numerical Simulation of Low-Mach Reacting Gas-Solid Flows Using a Penalization Method 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4673AA27-F942-844C-A26F-CFDE33D21DA8}"/>
              </a:ext>
            </a:extLst>
          </p:cNvPr>
          <p:cNvSpPr txBox="1"/>
          <p:nvPr/>
        </p:nvSpPr>
        <p:spPr>
          <a:xfrm>
            <a:off x="2332725" y="4745076"/>
            <a:ext cx="3678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B. Hardy, G. </a:t>
            </a:r>
            <a:r>
              <a:rPr lang="fr-FR" dirty="0" err="1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Winckelmans</a:t>
            </a:r>
            <a:r>
              <a:rPr lang="fr-FR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fr-FR" u="sng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J. De Wilde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0B88746-B49D-734D-88B6-616C61B2C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46" y="82218"/>
            <a:ext cx="5079071" cy="154901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051E1D06-5868-3648-AF9A-198BCD6A76BE}"/>
              </a:ext>
            </a:extLst>
          </p:cNvPr>
          <p:cNvSpPr txBox="1"/>
          <p:nvPr/>
        </p:nvSpPr>
        <p:spPr>
          <a:xfrm>
            <a:off x="3435590" y="5721994"/>
            <a:ext cx="1768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August 7th, 2018</a:t>
            </a:r>
            <a:endParaRPr lang="fr-FR" u="sng" dirty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2429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CE4C99-E54D-084D-BD05-67FB8707C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A807-3D3D-DE4E-BD02-523C09AA8312}" type="slidenum">
              <a:rPr lang="fr-FR" smtClean="0"/>
              <a:t>10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B854F18-1244-DF4A-B068-9ECCA6789BEF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681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chemeClr val="accent1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B8364C6-8D4C-E742-BAF3-92F28F2C0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8240"/>
            <a:ext cx="8017510" cy="5018723"/>
          </a:xfrm>
        </p:spPr>
        <p:txBody>
          <a:bodyPr>
            <a:normAutofit/>
          </a:bodyPr>
          <a:lstStyle/>
          <a:p>
            <a:r>
              <a:rPr lang="en-US" sz="2200" dirty="0"/>
              <a:t>Glowinski repulsion force model </a:t>
            </a:r>
            <a:r>
              <a:rPr lang="en-US" sz="1400" dirty="0"/>
              <a:t>(</a:t>
            </a:r>
            <a:r>
              <a:rPr lang="en-US" sz="1200" dirty="0"/>
              <a:t>Glowinski &amp; al., JCP, 2001) </a:t>
            </a:r>
            <a:r>
              <a:rPr lang="en-US" sz="2200" dirty="0"/>
              <a:t> further improved by Feng &amp; </a:t>
            </a:r>
            <a:r>
              <a:rPr lang="en-US" sz="2200" dirty="0" err="1"/>
              <a:t>Michaelides</a:t>
            </a:r>
            <a:r>
              <a:rPr lang="en-US" sz="2200" dirty="0"/>
              <a:t> </a:t>
            </a:r>
            <a:r>
              <a:rPr lang="en-US" sz="1400" dirty="0">
                <a:solidFill>
                  <a:prstClr val="black"/>
                </a:solidFill>
              </a:rPr>
              <a:t>(</a:t>
            </a:r>
            <a:r>
              <a:rPr lang="en-US" sz="1200" dirty="0">
                <a:solidFill>
                  <a:prstClr val="black"/>
                </a:solidFill>
              </a:rPr>
              <a:t>Feng &amp; </a:t>
            </a:r>
            <a:r>
              <a:rPr lang="en-US" sz="1200" dirty="0" err="1">
                <a:solidFill>
                  <a:prstClr val="black"/>
                </a:solidFill>
              </a:rPr>
              <a:t>Michaelides</a:t>
            </a:r>
            <a:r>
              <a:rPr lang="en-US" sz="1200" dirty="0">
                <a:solidFill>
                  <a:prstClr val="black"/>
                </a:solidFill>
              </a:rPr>
              <a:t>., JCP, 2005) </a:t>
            </a:r>
            <a:endParaRPr lang="en-US" sz="2200" dirty="0">
              <a:solidFill>
                <a:prstClr val="black"/>
              </a:solidFill>
            </a:endParaRPr>
          </a:p>
          <a:p>
            <a:r>
              <a:rPr lang="en-US" sz="2200" dirty="0"/>
              <a:t>Soft-sphere based model : motion laws are integrated during the entire collision process </a:t>
            </a: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endParaRPr lang="en-US" sz="2200" dirty="0"/>
          </a:p>
          <a:p>
            <a:pPr marL="457200" lvl="1" indent="0">
              <a:buNone/>
            </a:pPr>
            <a:br>
              <a:rPr lang="en-US" sz="2200" dirty="0"/>
            </a:br>
            <a:r>
              <a:rPr lang="en-US" sz="2200" dirty="0"/>
              <a:t>  </a:t>
            </a:r>
          </a:p>
          <a:p>
            <a:endParaRPr lang="en-US" sz="2200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7D6855B-0A1C-7443-A109-47ACA109B0C8}"/>
              </a:ext>
            </a:extLst>
          </p:cNvPr>
          <p:cNvSpPr txBox="1">
            <a:spLocks/>
          </p:cNvSpPr>
          <p:nvPr/>
        </p:nvSpPr>
        <p:spPr>
          <a:xfrm>
            <a:off x="694055" y="421007"/>
            <a:ext cx="7886700" cy="681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Moving particle : collision model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68244DC-5ECE-EC4E-B8F7-D9A9086F4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00" y="2744745"/>
            <a:ext cx="8297360" cy="967536"/>
          </a:xfrm>
          <a:prstGeom prst="rect">
            <a:avLst/>
          </a:prstGeom>
        </p:spPr>
      </p:pic>
      <p:grpSp>
        <p:nvGrpSpPr>
          <p:cNvPr id="42" name="Groupe 41">
            <a:extLst>
              <a:ext uri="{FF2B5EF4-FFF2-40B4-BE49-F238E27FC236}">
                <a16:creationId xmlns:a16="http://schemas.microsoft.com/office/drawing/2014/main" id="{BD1E5706-44BD-F64A-B085-4CB98C9B7434}"/>
              </a:ext>
            </a:extLst>
          </p:cNvPr>
          <p:cNvGrpSpPr/>
          <p:nvPr/>
        </p:nvGrpSpPr>
        <p:grpSpPr>
          <a:xfrm>
            <a:off x="1892541" y="3847660"/>
            <a:ext cx="3753658" cy="2597530"/>
            <a:chOff x="694055" y="3628180"/>
            <a:chExt cx="4012565" cy="2728171"/>
          </a:xfrm>
        </p:grpSpPr>
        <p:sp>
          <p:nvSpPr>
            <p:cNvPr id="3" name="Bouée 2">
              <a:extLst>
                <a:ext uri="{FF2B5EF4-FFF2-40B4-BE49-F238E27FC236}">
                  <a16:creationId xmlns:a16="http://schemas.microsoft.com/office/drawing/2014/main" id="{B9999304-72D5-4B49-A172-8E37B26F95FA}"/>
                </a:ext>
              </a:extLst>
            </p:cNvPr>
            <p:cNvSpPr/>
            <p:nvPr/>
          </p:nvSpPr>
          <p:spPr>
            <a:xfrm>
              <a:off x="1384917" y="4259769"/>
              <a:ext cx="1686757" cy="1723780"/>
            </a:xfrm>
            <a:prstGeom prst="donut">
              <a:avLst>
                <a:gd name="adj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Bouée 10">
              <a:extLst>
                <a:ext uri="{FF2B5EF4-FFF2-40B4-BE49-F238E27FC236}">
                  <a16:creationId xmlns:a16="http://schemas.microsoft.com/office/drawing/2014/main" id="{56E7EA5B-E7C5-6848-B119-5D5CE9C4DC07}"/>
                </a:ext>
              </a:extLst>
            </p:cNvPr>
            <p:cNvSpPr/>
            <p:nvPr/>
          </p:nvSpPr>
          <p:spPr>
            <a:xfrm>
              <a:off x="2762620" y="3628180"/>
              <a:ext cx="1944000" cy="1944000"/>
            </a:xfrm>
            <a:prstGeom prst="donut">
              <a:avLst>
                <a:gd name="adj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CC461E35-4D81-6442-BC69-1EC2C0136483}"/>
                </a:ext>
              </a:extLst>
            </p:cNvPr>
            <p:cNvCxnSpPr/>
            <p:nvPr/>
          </p:nvCxnSpPr>
          <p:spPr>
            <a:xfrm flipV="1">
              <a:off x="694055" y="5121659"/>
              <a:ext cx="1534240" cy="123469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895A384D-70C4-C541-8A34-409CC8CA32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4055" y="4578851"/>
              <a:ext cx="3065668" cy="177750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F9B41DE3-EA17-2740-9827-12F60D5878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93672" y="5038057"/>
              <a:ext cx="225361" cy="167203"/>
            </a:xfrm>
            <a:prstGeom prst="rect">
              <a:avLst/>
            </a:prstGeom>
          </p:spPr>
        </p:pic>
        <p:pic>
          <p:nvPicPr>
            <p:cNvPr id="18" name="Image 17">
              <a:extLst>
                <a:ext uri="{FF2B5EF4-FFF2-40B4-BE49-F238E27FC236}">
                  <a16:creationId xmlns:a16="http://schemas.microsoft.com/office/drawing/2014/main" id="{27BA8606-16A4-7B40-8DA5-909D58FFE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42853" y="4778986"/>
              <a:ext cx="233740" cy="191242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DC124899-6D78-6C4F-9BF3-B63212904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85744" y="5571508"/>
              <a:ext cx="243282" cy="215478"/>
            </a:xfrm>
            <a:prstGeom prst="rect">
              <a:avLst/>
            </a:prstGeom>
          </p:spPr>
        </p:pic>
        <p:cxnSp>
          <p:nvCxnSpPr>
            <p:cNvPr id="21" name="Connecteur droit avec flèche 20">
              <a:extLst>
                <a:ext uri="{FF2B5EF4-FFF2-40B4-BE49-F238E27FC236}">
                  <a16:creationId xmlns:a16="http://schemas.microsoft.com/office/drawing/2014/main" id="{6EBEDEF5-FDF7-E741-A9DF-253CA8AF8CBD}"/>
                </a:ext>
              </a:extLst>
            </p:cNvPr>
            <p:cNvCxnSpPr>
              <a:cxnSpLocks/>
              <a:endCxn id="3" idx="5"/>
            </p:cNvCxnSpPr>
            <p:nvPr/>
          </p:nvCxnSpPr>
          <p:spPr>
            <a:xfrm>
              <a:off x="2209474" y="5121659"/>
              <a:ext cx="615180" cy="609448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cteur droit avec flèche 22">
              <a:extLst>
                <a:ext uri="{FF2B5EF4-FFF2-40B4-BE49-F238E27FC236}">
                  <a16:creationId xmlns:a16="http://schemas.microsoft.com/office/drawing/2014/main" id="{99A98332-A38F-8243-9346-3692440481AA}"/>
                </a:ext>
              </a:extLst>
            </p:cNvPr>
            <p:cNvCxnSpPr>
              <a:cxnSpLocks/>
              <a:endCxn id="11" idx="5"/>
            </p:cNvCxnSpPr>
            <p:nvPr/>
          </p:nvCxnSpPr>
          <p:spPr>
            <a:xfrm>
              <a:off x="3759723" y="4578851"/>
              <a:ext cx="662205" cy="708637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6" name="Image 25">
              <a:extLst>
                <a:ext uri="{FF2B5EF4-FFF2-40B4-BE49-F238E27FC236}">
                  <a16:creationId xmlns:a16="http://schemas.microsoft.com/office/drawing/2014/main" id="{08DCC008-6237-674E-84FB-920DD02F023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56239" y="5069021"/>
              <a:ext cx="282871" cy="267983"/>
            </a:xfrm>
            <a:prstGeom prst="rect">
              <a:avLst/>
            </a:prstGeom>
          </p:spPr>
        </p:pic>
        <p:cxnSp>
          <p:nvCxnSpPr>
            <p:cNvPr id="29" name="Connecteur droit avec flèche 28">
              <a:extLst>
                <a:ext uri="{FF2B5EF4-FFF2-40B4-BE49-F238E27FC236}">
                  <a16:creationId xmlns:a16="http://schemas.microsoft.com/office/drawing/2014/main" id="{94A6923C-7AA0-FA49-A9AC-237372F644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28296" y="4842111"/>
              <a:ext cx="781234" cy="279548"/>
            </a:xfrm>
            <a:prstGeom prst="straightConnector1">
              <a:avLst/>
            </a:prstGeom>
            <a:ln w="476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>
              <a:extLst>
                <a:ext uri="{FF2B5EF4-FFF2-40B4-BE49-F238E27FC236}">
                  <a16:creationId xmlns:a16="http://schemas.microsoft.com/office/drawing/2014/main" id="{9A64B9B7-A635-8140-B354-55D96D918E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784672" y="4530849"/>
              <a:ext cx="857129" cy="311262"/>
            </a:xfrm>
            <a:prstGeom prst="straightConnector1">
              <a:avLst/>
            </a:prstGeom>
            <a:ln w="4762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Image 39">
              <a:extLst>
                <a:ext uri="{FF2B5EF4-FFF2-40B4-BE49-F238E27FC236}">
                  <a16:creationId xmlns:a16="http://schemas.microsoft.com/office/drawing/2014/main" id="{D18B2137-4ADE-4C49-A77E-82EB20477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361548" y="4733119"/>
              <a:ext cx="302974" cy="237110"/>
            </a:xfrm>
            <a:prstGeom prst="rect">
              <a:avLst/>
            </a:prstGeom>
          </p:spPr>
        </p:pic>
        <p:pic>
          <p:nvPicPr>
            <p:cNvPr id="41" name="Image 40">
              <a:extLst>
                <a:ext uri="{FF2B5EF4-FFF2-40B4-BE49-F238E27FC236}">
                  <a16:creationId xmlns:a16="http://schemas.microsoft.com/office/drawing/2014/main" id="{3BBB7E38-D8E1-D944-BD34-C4E271923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187129" y="4306627"/>
              <a:ext cx="454672" cy="2242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9666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CE4C99-E54D-084D-BD05-67FB8707C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A807-3D3D-DE4E-BD02-523C09AA8312}" type="slidenum">
              <a:rPr lang="fr-FR" smtClean="0"/>
              <a:t>11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B854F18-1244-DF4A-B068-9ECCA6789BEF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681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chemeClr val="accent1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B8364C6-8D4C-E742-BAF3-92F28F2C0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8240"/>
            <a:ext cx="8017510" cy="5018723"/>
          </a:xfrm>
        </p:spPr>
        <p:txBody>
          <a:bodyPr>
            <a:normAutofit/>
          </a:bodyPr>
          <a:lstStyle/>
          <a:p>
            <a:r>
              <a:rPr lang="en-US" sz="2200" dirty="0"/>
              <a:t>2-D flow past a disk :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7D6855B-0A1C-7443-A109-47ACA109B0C8}"/>
              </a:ext>
            </a:extLst>
          </p:cNvPr>
          <p:cNvSpPr txBox="1">
            <a:spLocks/>
          </p:cNvSpPr>
          <p:nvPr/>
        </p:nvSpPr>
        <p:spPr>
          <a:xfrm>
            <a:off x="694055" y="421007"/>
            <a:ext cx="7886700" cy="681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Validation : hydrodynamics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7A9227EE-6F38-964E-8437-34C3D2155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5586" y="1197413"/>
            <a:ext cx="1251820" cy="30639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2BB1901-777F-FD4E-A3DD-946A85056B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3" r="8060"/>
          <a:stretch/>
        </p:blipFill>
        <p:spPr>
          <a:xfrm>
            <a:off x="288983" y="1984744"/>
            <a:ext cx="4475445" cy="273671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164E3CC8-1112-0449-BB8F-396FEB5C2E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000" t="5703" r="20779"/>
          <a:stretch/>
        </p:blipFill>
        <p:spPr>
          <a:xfrm>
            <a:off x="4637405" y="1856771"/>
            <a:ext cx="4480947" cy="3040442"/>
          </a:xfrm>
          <a:prstGeom prst="rect">
            <a:avLst/>
          </a:prstGeom>
        </p:spPr>
      </p:pic>
      <p:grpSp>
        <p:nvGrpSpPr>
          <p:cNvPr id="9" name="Groupe 8">
            <a:extLst>
              <a:ext uri="{FF2B5EF4-FFF2-40B4-BE49-F238E27FC236}">
                <a16:creationId xmlns:a16="http://schemas.microsoft.com/office/drawing/2014/main" id="{8BCD1522-0648-814B-8B02-0B359AA6230C}"/>
              </a:ext>
            </a:extLst>
          </p:cNvPr>
          <p:cNvGrpSpPr/>
          <p:nvPr/>
        </p:nvGrpSpPr>
        <p:grpSpPr>
          <a:xfrm>
            <a:off x="694055" y="4712520"/>
            <a:ext cx="4751705" cy="1894402"/>
            <a:chOff x="694055" y="4712520"/>
            <a:chExt cx="4751705" cy="1894402"/>
          </a:xfrm>
        </p:grpSpPr>
        <p:pic>
          <p:nvPicPr>
            <p:cNvPr id="16" name="Image 15">
              <a:extLst>
                <a:ext uri="{FF2B5EF4-FFF2-40B4-BE49-F238E27FC236}">
                  <a16:creationId xmlns:a16="http://schemas.microsoft.com/office/drawing/2014/main" id="{B184F5F1-C55E-6542-8731-31073D72C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4055" y="4712520"/>
              <a:ext cx="4751705" cy="1894402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61EB08F-FE24-6740-8E5E-A4A3E9DDF9CF}"/>
                </a:ext>
              </a:extLst>
            </p:cNvPr>
            <p:cNvSpPr/>
            <p:nvPr/>
          </p:nvSpPr>
          <p:spPr>
            <a:xfrm>
              <a:off x="2032986" y="5347117"/>
              <a:ext cx="186431" cy="1864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63C896B-2222-D44B-A0A0-8A2EC365AEC0}"/>
                </a:ext>
              </a:extLst>
            </p:cNvPr>
            <p:cNvSpPr/>
            <p:nvPr/>
          </p:nvSpPr>
          <p:spPr>
            <a:xfrm>
              <a:off x="2062880" y="5530028"/>
              <a:ext cx="221942" cy="1829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CF5EBCC-B3B5-1244-843B-CF333F5A1D28}"/>
                </a:ext>
              </a:extLst>
            </p:cNvPr>
            <p:cNvSpPr/>
            <p:nvPr/>
          </p:nvSpPr>
          <p:spPr>
            <a:xfrm>
              <a:off x="2032986" y="5712937"/>
              <a:ext cx="186431" cy="1864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9AF9534-4AF8-2244-888B-C65C72FE49DF}"/>
                </a:ext>
              </a:extLst>
            </p:cNvPr>
            <p:cNvSpPr/>
            <p:nvPr/>
          </p:nvSpPr>
          <p:spPr>
            <a:xfrm>
              <a:off x="1937414" y="6139626"/>
              <a:ext cx="186431" cy="1864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B03B017-C970-CC46-A1A6-2A8BAD06B6D4}"/>
                </a:ext>
              </a:extLst>
            </p:cNvPr>
            <p:cNvSpPr/>
            <p:nvPr/>
          </p:nvSpPr>
          <p:spPr>
            <a:xfrm>
              <a:off x="2433489" y="6346644"/>
              <a:ext cx="186431" cy="1864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7251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CE4C99-E54D-084D-BD05-67FB8707C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A807-3D3D-DE4E-BD02-523C09AA8312}" type="slidenum">
              <a:rPr lang="fr-FR" smtClean="0"/>
              <a:t>12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B854F18-1244-DF4A-B068-9ECCA6789BEF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681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chemeClr val="accent1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B8364C6-8D4C-E742-BAF3-92F28F2C0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8240"/>
            <a:ext cx="8017510" cy="5018723"/>
          </a:xfrm>
        </p:spPr>
        <p:txBody>
          <a:bodyPr>
            <a:normAutofit/>
          </a:bodyPr>
          <a:lstStyle/>
          <a:p>
            <a:r>
              <a:rPr lang="en-US" sz="2200" dirty="0"/>
              <a:t>2-D flow past a disk :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7D6855B-0A1C-7443-A109-47ACA109B0C8}"/>
              </a:ext>
            </a:extLst>
          </p:cNvPr>
          <p:cNvSpPr txBox="1">
            <a:spLocks/>
          </p:cNvSpPr>
          <p:nvPr/>
        </p:nvSpPr>
        <p:spPr>
          <a:xfrm>
            <a:off x="694055" y="421007"/>
            <a:ext cx="7886700" cy="681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Validation : hydrodynamics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E44F41E-C6F2-4D49-8D07-2D1A430DC3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7090" y="1203960"/>
            <a:ext cx="1418590" cy="308389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F7FC80C-61DD-AD4F-AA6F-9AFA1126F04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3336" t="18385" r="12592" b="13709"/>
          <a:stretch/>
        </p:blipFill>
        <p:spPr>
          <a:xfrm>
            <a:off x="514034" y="1886489"/>
            <a:ext cx="5428932" cy="235712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DB7B469-52B9-6441-98A1-7C49577192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34" y="4084013"/>
            <a:ext cx="4949190" cy="265480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30C046F-7B41-8B4C-9280-6457C7E36B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</a:blip>
          <a:srcRect l="87332" t="3622" r="7559" b="7398"/>
          <a:stretch/>
        </p:blipFill>
        <p:spPr>
          <a:xfrm>
            <a:off x="463708" y="1633697"/>
            <a:ext cx="329884" cy="3088640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6F43A2DF-425A-B64A-88C0-695AB09979E1}"/>
              </a:ext>
            </a:extLst>
          </p:cNvPr>
          <p:cNvGrpSpPr/>
          <p:nvPr/>
        </p:nvGrpSpPr>
        <p:grpSpPr>
          <a:xfrm>
            <a:off x="5764372" y="4265306"/>
            <a:ext cx="2580640" cy="1168400"/>
            <a:chOff x="5764372" y="4265306"/>
            <a:chExt cx="2580640" cy="1168400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5BADDEEC-CC20-7443-B59C-971BD11243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1004" r="7390"/>
            <a:stretch/>
          </p:blipFill>
          <p:spPr>
            <a:xfrm>
              <a:off x="5764372" y="4265306"/>
              <a:ext cx="2580640" cy="116840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03FF36C-8BC0-7444-BA2F-C53EC8D48E58}"/>
                </a:ext>
              </a:extLst>
            </p:cNvPr>
            <p:cNvSpPr/>
            <p:nvPr/>
          </p:nvSpPr>
          <p:spPr>
            <a:xfrm>
              <a:off x="6917086" y="4876712"/>
              <a:ext cx="186431" cy="1864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F05B4CB-D2AE-9549-920F-243D6D7DA7D2}"/>
                </a:ext>
              </a:extLst>
            </p:cNvPr>
            <p:cNvSpPr/>
            <p:nvPr/>
          </p:nvSpPr>
          <p:spPr>
            <a:xfrm>
              <a:off x="6868261" y="5084840"/>
              <a:ext cx="235256" cy="25064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1464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CE4C99-E54D-084D-BD05-67FB8707C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A807-3D3D-DE4E-BD02-523C09AA8312}" type="slidenum">
              <a:rPr lang="fr-FR" smtClean="0"/>
              <a:t>13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B854F18-1244-DF4A-B068-9ECCA6789BEF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681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chemeClr val="accent1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B8364C6-8D4C-E742-BAF3-92F28F2C0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8240"/>
            <a:ext cx="8017510" cy="5018723"/>
          </a:xfrm>
        </p:spPr>
        <p:txBody>
          <a:bodyPr>
            <a:normAutofit/>
          </a:bodyPr>
          <a:lstStyle/>
          <a:p>
            <a:r>
              <a:rPr lang="en-US" sz="2200" dirty="0"/>
              <a:t>Sedimentation of a disk in a vertical channel 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7D6855B-0A1C-7443-A109-47ACA109B0C8}"/>
              </a:ext>
            </a:extLst>
          </p:cNvPr>
          <p:cNvSpPr txBox="1">
            <a:spLocks/>
          </p:cNvSpPr>
          <p:nvPr/>
        </p:nvSpPr>
        <p:spPr>
          <a:xfrm>
            <a:off x="694055" y="421007"/>
            <a:ext cx="7886700" cy="681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Validation : fluid-structure coupling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25BA358-4F5E-2443-B73E-08E70BD64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55" y="1613783"/>
            <a:ext cx="2162356" cy="4775427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CEA38FC-FF67-FD42-9096-47EB76C79A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" r="52540"/>
          <a:stretch/>
        </p:blipFill>
        <p:spPr>
          <a:xfrm>
            <a:off x="2921816" y="1825600"/>
            <a:ext cx="3249524" cy="435179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384646C7-C527-B04E-BFD4-09D1AF099AD9}"/>
              </a:ext>
            </a:extLst>
          </p:cNvPr>
          <p:cNvSpPr txBox="1"/>
          <p:nvPr/>
        </p:nvSpPr>
        <p:spPr>
          <a:xfrm>
            <a:off x="6231526" y="1613783"/>
            <a:ext cx="28515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Glowinski test case :</a:t>
            </a:r>
            <a:br>
              <a:rPr lang="en-US" dirty="0"/>
            </a:br>
            <a:r>
              <a:rPr lang="en-US" sz="1200" dirty="0"/>
              <a:t>(Glowinski &amp; al., JCP, 2001)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Wingdings" pitchFamily="2" charset="2"/>
              <a:buChar char="à"/>
            </a:pPr>
            <a:r>
              <a:rPr lang="en-US" dirty="0"/>
              <a:t>Good agreement with</a:t>
            </a:r>
            <a:br>
              <a:rPr lang="en-US" dirty="0"/>
            </a:br>
            <a:r>
              <a:rPr lang="en-US" dirty="0"/>
              <a:t>Glowinski terminal velocity : </a:t>
            </a:r>
          </a:p>
          <a:p>
            <a:r>
              <a:rPr lang="en-US" dirty="0"/>
              <a:t>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0D01746B-186E-D142-8ED8-6CE27A6352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1526" y="2340466"/>
            <a:ext cx="2791327" cy="1922749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6C39750-9793-2A42-BDB6-50ED35754C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6650" y="5197148"/>
            <a:ext cx="922158" cy="19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39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CE4C99-E54D-084D-BD05-67FB8707C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A807-3D3D-DE4E-BD02-523C09AA8312}" type="slidenum">
              <a:rPr lang="fr-FR" smtClean="0"/>
              <a:t>14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B854F18-1244-DF4A-B068-9ECCA6789BEF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681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chemeClr val="accent1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B8364C6-8D4C-E742-BAF3-92F28F2C0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8240"/>
            <a:ext cx="8017510" cy="5018723"/>
          </a:xfrm>
        </p:spPr>
        <p:txBody>
          <a:bodyPr>
            <a:normAutofit/>
          </a:bodyPr>
          <a:lstStyle/>
          <a:p>
            <a:r>
              <a:rPr lang="en-US" sz="2200" dirty="0"/>
              <a:t>Sedimentation and interaction of two disks in a vertical channel</a:t>
            </a:r>
          </a:p>
          <a:p>
            <a:pPr marL="0" indent="0">
              <a:buNone/>
            </a:pPr>
            <a:r>
              <a:rPr lang="en-US" sz="2200" dirty="0"/>
              <a:t>= Drifting-Kissing-</a:t>
            </a:r>
            <a:r>
              <a:rPr lang="en-US" sz="2200" dirty="0" err="1"/>
              <a:t>Tumbeling</a:t>
            </a:r>
            <a:r>
              <a:rPr lang="en-US" sz="2200" dirty="0"/>
              <a:t> (DKT) test case  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7D6855B-0A1C-7443-A109-47ACA109B0C8}"/>
              </a:ext>
            </a:extLst>
          </p:cNvPr>
          <p:cNvSpPr txBox="1">
            <a:spLocks/>
          </p:cNvSpPr>
          <p:nvPr/>
        </p:nvSpPr>
        <p:spPr>
          <a:xfrm>
            <a:off x="694055" y="421007"/>
            <a:ext cx="7886700" cy="681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Validation : fluid-structure coupling</a:t>
            </a:r>
          </a:p>
        </p:txBody>
      </p:sp>
      <p:pic>
        <p:nvPicPr>
          <p:cNvPr id="8" name="vorticity_sedimentation_2_particles_no_title_iQXFPu.mp4">
            <a:hlinkClick r:id="" action="ppaction://media"/>
            <a:extLst>
              <a:ext uri="{FF2B5EF4-FFF2-40B4-BE49-F238E27FC236}">
                <a16:creationId xmlns:a16="http://schemas.microsoft.com/office/drawing/2014/main" id="{F3186F01-A481-5544-8F82-B04E5F41270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83632" y="2074279"/>
            <a:ext cx="6196263" cy="464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5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1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4B854F18-1244-DF4A-B068-9ECCA6789BEF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681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chemeClr val="accent1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7D6855B-0A1C-7443-A109-47ACA109B0C8}"/>
              </a:ext>
            </a:extLst>
          </p:cNvPr>
          <p:cNvSpPr txBox="1">
            <a:spLocks/>
          </p:cNvSpPr>
          <p:nvPr/>
        </p:nvSpPr>
        <p:spPr>
          <a:xfrm>
            <a:off x="694055" y="421007"/>
            <a:ext cx="7886700" cy="681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Validation : heat and mass transfer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D1939F8C-F4B1-4C4B-850D-AFBD7F781457}"/>
              </a:ext>
            </a:extLst>
          </p:cNvPr>
          <p:cNvSpPr txBox="1">
            <a:spLocks/>
          </p:cNvSpPr>
          <p:nvPr/>
        </p:nvSpPr>
        <p:spPr>
          <a:xfrm>
            <a:off x="628650" y="1158240"/>
            <a:ext cx="8089222" cy="532245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Flow past a fixed disk with imposed constant temperature and zero surface concentration (isothermal, infinitely fast reaction)</a:t>
            </a:r>
            <a:br>
              <a:rPr lang="en-US" sz="2200" dirty="0"/>
            </a:b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br>
              <a:rPr lang="en-US" sz="2200" dirty="0"/>
            </a:br>
            <a:r>
              <a:rPr lang="en-US" sz="2200" dirty="0"/>
              <a:t>	</a:t>
            </a:r>
          </a:p>
          <a:p>
            <a:r>
              <a:rPr lang="en-US" sz="2200" dirty="0"/>
              <a:t>Extract average Nusselt number and validate vs. Churchill-Bernstein correlation</a:t>
            </a: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endParaRPr lang="en-US" sz="2200" dirty="0"/>
          </a:p>
          <a:p>
            <a:pPr marL="457200" lvl="1" indent="0">
              <a:buFont typeface="Arial" panose="020B0604020202020204" pitchFamily="34" charset="0"/>
              <a:buNone/>
            </a:pPr>
            <a:br>
              <a:rPr lang="en-US" sz="2200" dirty="0"/>
            </a:br>
            <a:r>
              <a:rPr lang="en-US" sz="2200" dirty="0"/>
              <a:t>  </a:t>
            </a:r>
          </a:p>
          <a:p>
            <a:r>
              <a:rPr lang="en-US" sz="2200" dirty="0"/>
              <a:t>Good agreement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197F004E-928E-8047-A78B-F2C0A8F285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060" y="1723792"/>
            <a:ext cx="2706312" cy="2474161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0C266706-A12A-BB4E-9D54-67D954C39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659" y="1725657"/>
            <a:ext cx="2704108" cy="247214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00C1120-1142-8B4B-BFF7-8B31E65871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891" y="1726606"/>
            <a:ext cx="2702986" cy="2471120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CE4C99-E54D-084D-BD05-67FB8707C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A807-3D3D-DE4E-BD02-523C09AA8312}" type="slidenum">
              <a:rPr lang="fr-FR" smtClean="0"/>
              <a:t>15</a:t>
            </a:fld>
            <a:endParaRPr lang="fr-FR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E663B868-DA3C-C146-B5A1-914C7CAEB54B}"/>
              </a:ext>
            </a:extLst>
          </p:cNvPr>
          <p:cNvGrpSpPr/>
          <p:nvPr/>
        </p:nvGrpSpPr>
        <p:grpSpPr>
          <a:xfrm>
            <a:off x="857004" y="4690236"/>
            <a:ext cx="3120191" cy="1193692"/>
            <a:chOff x="857005" y="4834530"/>
            <a:chExt cx="3120191" cy="1193692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44A08809-80EA-8C46-A11E-7A9E3353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7005" y="4834530"/>
              <a:ext cx="3120191" cy="1193692"/>
            </a:xfrm>
            <a:prstGeom prst="rect">
              <a:avLst/>
            </a:prstGeom>
          </p:spPr>
        </p:pic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5D1B378A-A06A-DF4D-9921-F6B132AC7661}"/>
                </a:ext>
              </a:extLst>
            </p:cNvPr>
            <p:cNvSpPr/>
            <p:nvPr/>
          </p:nvSpPr>
          <p:spPr>
            <a:xfrm>
              <a:off x="1322773" y="5655076"/>
              <a:ext cx="142043" cy="1420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8" name="Image 17">
            <a:extLst>
              <a:ext uri="{FF2B5EF4-FFF2-40B4-BE49-F238E27FC236}">
                <a16:creationId xmlns:a16="http://schemas.microsoft.com/office/drawing/2014/main" id="{8198312B-02A0-0047-B0DA-E034765493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3472" y="4093831"/>
            <a:ext cx="881417" cy="215731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473DCC55-9686-D84F-969A-3B68192C70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0177" y="4089677"/>
            <a:ext cx="882909" cy="216097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A6BA3F98-FBCD-3440-99A8-060726B7A29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3538" y="4089677"/>
            <a:ext cx="993691" cy="21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99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E4EE5B-3293-914E-B573-0A7F3295A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A807-3D3D-DE4E-BD02-523C09AA8312}" type="slidenum">
              <a:rPr lang="fr-FR" smtClean="0"/>
              <a:t>16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5A57305-6BC2-DA41-AA07-842FC46D958F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681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4. </a:t>
            </a:r>
            <a:r>
              <a:rPr lang="en-US" sz="3600" b="1" u="sng" dirty="0">
                <a:solidFill>
                  <a:schemeClr val="accent1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Weakly compressible case </a:t>
            </a:r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2089AF9B-2693-1447-91EA-067CC7A4A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8240"/>
            <a:ext cx="8017510" cy="5018723"/>
          </a:xfrm>
        </p:spPr>
        <p:txBody>
          <a:bodyPr>
            <a:normAutofit fontScale="92500"/>
          </a:bodyPr>
          <a:lstStyle/>
          <a:p>
            <a:r>
              <a:rPr lang="en-US" sz="2200" dirty="0"/>
              <a:t>Assumption : flow velocities are low compared to the speed of sound </a:t>
            </a:r>
            <a:br>
              <a:rPr lang="en-US" sz="2200" dirty="0"/>
            </a:br>
            <a:r>
              <a:rPr lang="en-US" sz="2200" dirty="0">
                <a:sym typeface="Wingdings" pitchFamily="2" charset="2"/>
              </a:rPr>
              <a:t> </a:t>
            </a:r>
          </a:p>
          <a:p>
            <a:r>
              <a:rPr lang="en-US" sz="2200" dirty="0">
                <a:sym typeface="Wingdings" pitchFamily="2" charset="2"/>
              </a:rPr>
              <a:t>A dimensional analysis of the fully compressible N-S equations shows</a:t>
            </a:r>
            <a:r>
              <a:rPr lang="en-US" sz="2200" baseline="30000" dirty="0">
                <a:sym typeface="Wingdings" pitchFamily="2" charset="2"/>
              </a:rPr>
              <a:t>1</a:t>
            </a:r>
            <a:r>
              <a:rPr lang="en-US" sz="2200" dirty="0">
                <a:sym typeface="Wingdings" pitchFamily="2" charset="2"/>
              </a:rPr>
              <a:t> that the gradient of the pressure is of order </a:t>
            </a:r>
            <a:br>
              <a:rPr lang="en-US" sz="2200" dirty="0">
                <a:sym typeface="Wingdings" pitchFamily="2" charset="2"/>
              </a:rPr>
            </a:br>
            <a:br>
              <a:rPr lang="en-US" sz="2200" dirty="0">
                <a:sym typeface="Wingdings" pitchFamily="2" charset="2"/>
              </a:rPr>
            </a:br>
            <a:r>
              <a:rPr lang="en-US" sz="2200" dirty="0">
                <a:sym typeface="Wingdings" pitchFamily="2" charset="2"/>
              </a:rPr>
              <a:t> pressure can be decomposed as a spatially uniform thermodynamic background pressure,      , and a fluctuating hydrodynamic pressure,     :</a:t>
            </a:r>
          </a:p>
          <a:p>
            <a:endParaRPr lang="en-US" sz="2200" dirty="0">
              <a:sym typeface="Wingdings" pitchFamily="2" charset="2"/>
            </a:endParaRPr>
          </a:p>
          <a:p>
            <a:pPr marL="0" indent="0">
              <a:buNone/>
            </a:pPr>
            <a:endParaRPr lang="en-US" sz="2200" dirty="0">
              <a:sym typeface="Wingdings" pitchFamily="2" charset="2"/>
            </a:endParaRPr>
          </a:p>
          <a:p>
            <a:r>
              <a:rPr lang="en-US" sz="2200" dirty="0">
                <a:sym typeface="Wingdings" pitchFamily="2" charset="2"/>
              </a:rPr>
              <a:t>When		 ,  we have a simplified state law   </a:t>
            </a:r>
            <a:br>
              <a:rPr lang="en-US" sz="2200" dirty="0">
                <a:sym typeface="Wingdings" pitchFamily="2" charset="2"/>
              </a:rPr>
            </a:br>
            <a:br>
              <a:rPr lang="en-US" sz="2200" dirty="0">
                <a:sym typeface="Wingdings" pitchFamily="2" charset="2"/>
              </a:rPr>
            </a:br>
            <a:br>
              <a:rPr lang="en-US" sz="2200" dirty="0">
                <a:sym typeface="Wingdings" pitchFamily="2" charset="2"/>
              </a:rPr>
            </a:br>
            <a:br>
              <a:rPr lang="en-US" sz="2200" dirty="0">
                <a:sym typeface="Wingdings" pitchFamily="2" charset="2"/>
              </a:rPr>
            </a:br>
            <a:r>
              <a:rPr lang="en-US" sz="2200" dirty="0">
                <a:sym typeface="Wingdings" pitchFamily="2" charset="2"/>
              </a:rPr>
              <a:t>used to update density </a:t>
            </a:r>
          </a:p>
          <a:p>
            <a:r>
              <a:rPr lang="en-US" sz="2200" dirty="0">
                <a:sym typeface="Wingdings" pitchFamily="2" charset="2"/>
              </a:rPr>
              <a:t>Domain with an open boundary : 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4C9F62F-9049-D04F-8BC7-0D06BEA7ED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558" y="1418876"/>
            <a:ext cx="974016" cy="22839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1DBB84C-8165-0543-96CB-55DF26DEA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3802" y="3060180"/>
            <a:ext cx="292756" cy="20665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1397974-1311-3B4D-9D8F-03243F0470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5726" y="3010856"/>
            <a:ext cx="169446" cy="271115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F71A8526-9204-E44C-AFA0-FE97AD33CF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4049" t="17"/>
          <a:stretch/>
        </p:blipFill>
        <p:spPr>
          <a:xfrm>
            <a:off x="5477522" y="2169634"/>
            <a:ext cx="727969" cy="25467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86E525E-CDCA-1845-B82B-9F4F56826D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8408" y="3433752"/>
            <a:ext cx="2950618" cy="304952"/>
          </a:xfrm>
          <a:prstGeom prst="rect">
            <a:avLst/>
          </a:prstGeom>
        </p:spPr>
      </p:pic>
      <p:sp>
        <p:nvSpPr>
          <p:cNvPr id="22" name="Espace réservé du pied de page 21">
            <a:extLst>
              <a:ext uri="{FF2B5EF4-FFF2-40B4-BE49-F238E27FC236}">
                <a16:creationId xmlns:a16="http://schemas.microsoft.com/office/drawing/2014/main" id="{DAFF1166-DB43-B14C-9347-23BA99B3A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5309" y="6305478"/>
            <a:ext cx="5646198" cy="365125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1. </a:t>
            </a:r>
            <a:r>
              <a:rPr lang="fr-FR" dirty="0" err="1">
                <a:solidFill>
                  <a:schemeClr val="tx1"/>
                </a:solidFill>
              </a:rPr>
              <a:t>see</a:t>
            </a:r>
            <a:r>
              <a:rPr lang="fr-FR" dirty="0">
                <a:solidFill>
                  <a:schemeClr val="tx1"/>
                </a:solidFill>
              </a:rPr>
              <a:t> Poinsot and </a:t>
            </a:r>
            <a:r>
              <a:rPr lang="fr-FR" dirty="0" err="1">
                <a:solidFill>
                  <a:schemeClr val="tx1"/>
                </a:solidFill>
              </a:rPr>
              <a:t>Veynante</a:t>
            </a:r>
            <a:r>
              <a:rPr lang="fr-FR" dirty="0">
                <a:solidFill>
                  <a:schemeClr val="tx1"/>
                </a:solidFill>
              </a:rPr>
              <a:t>, </a:t>
            </a:r>
            <a:r>
              <a:rPr lang="fr-FR" dirty="0" err="1">
                <a:solidFill>
                  <a:schemeClr val="tx1"/>
                </a:solidFill>
              </a:rPr>
              <a:t>Theoretical</a:t>
            </a:r>
            <a:r>
              <a:rPr lang="fr-FR" dirty="0">
                <a:solidFill>
                  <a:schemeClr val="tx1"/>
                </a:solidFill>
              </a:rPr>
              <a:t> and </a:t>
            </a:r>
            <a:r>
              <a:rPr lang="fr-FR" dirty="0" err="1">
                <a:solidFill>
                  <a:schemeClr val="tx1"/>
                </a:solidFill>
              </a:rPr>
              <a:t>Numerical</a:t>
            </a:r>
            <a:r>
              <a:rPr lang="fr-FR" dirty="0">
                <a:solidFill>
                  <a:schemeClr val="tx1"/>
                </a:solidFill>
              </a:rPr>
              <a:t> Combustion, 2011</a:t>
            </a:r>
          </a:p>
        </p:txBody>
      </p:sp>
      <p:pic>
        <p:nvPicPr>
          <p:cNvPr id="23" name="Image 22">
            <a:extLst>
              <a:ext uri="{FF2B5EF4-FFF2-40B4-BE49-F238E27FC236}">
                <a16:creationId xmlns:a16="http://schemas.microsoft.com/office/drawing/2014/main" id="{7F10A830-DC81-1742-B7E1-7D92C3881A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8356" y="4209537"/>
            <a:ext cx="870658" cy="213707"/>
          </a:xfrm>
          <a:prstGeom prst="rect">
            <a:avLst/>
          </a:prstGeom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457D2FA3-B3CC-1340-A865-70C62BDC04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29064" y="4496133"/>
            <a:ext cx="1363759" cy="618449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A0C13116-B869-3146-A532-C8324A604D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60217" y="5689773"/>
            <a:ext cx="2016854" cy="2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90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CB56FF-55DF-3941-B69E-B0FFA7F49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61" y="503912"/>
            <a:ext cx="7661910" cy="538479"/>
          </a:xfrm>
        </p:spPr>
        <p:txBody>
          <a:bodyPr>
            <a:normAutofit/>
          </a:bodyPr>
          <a:lstStyle/>
          <a:p>
            <a:r>
              <a:rPr lang="en-US" sz="2200" dirty="0"/>
              <a:t>Penalized low Mach </a:t>
            </a:r>
            <a:r>
              <a:rPr lang="en-US" sz="2200" dirty="0" err="1"/>
              <a:t>Navier</a:t>
            </a:r>
            <a:r>
              <a:rPr lang="en-US" sz="2200" dirty="0"/>
              <a:t>-Stokes equations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4B19EFC-9381-C04C-9216-D8C41714E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A807-3D3D-DE4E-BD02-523C09AA8312}" type="slidenum">
              <a:rPr lang="fr-FR" smtClean="0"/>
              <a:t>17</a:t>
            </a:fld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5A5AC1A-A0F4-A341-9C2D-3C8893A64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894" y="1237136"/>
            <a:ext cx="7019820" cy="3940107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D32441B5-24E3-0740-A64A-9CDCBAF06F6D}"/>
              </a:ext>
            </a:extLst>
          </p:cNvPr>
          <p:cNvCxnSpPr>
            <a:cxnSpLocks/>
          </p:cNvCxnSpPr>
          <p:nvPr/>
        </p:nvCxnSpPr>
        <p:spPr>
          <a:xfrm flipH="1">
            <a:off x="5690587" y="2796465"/>
            <a:ext cx="816745" cy="9587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199840AC-DBCD-5D4C-9031-6DE7022F37A0}"/>
              </a:ext>
            </a:extLst>
          </p:cNvPr>
          <p:cNvSpPr txBox="1"/>
          <p:nvPr/>
        </p:nvSpPr>
        <p:spPr>
          <a:xfrm>
            <a:off x="5462141" y="3751001"/>
            <a:ext cx="2335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= 0 in an open domain </a:t>
            </a: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168A713-E299-F04B-A996-D2F31D3EC41E}"/>
              </a:ext>
            </a:extLst>
          </p:cNvPr>
          <p:cNvSpPr txBox="1">
            <a:spLocks/>
          </p:cNvSpPr>
          <p:nvPr/>
        </p:nvSpPr>
        <p:spPr>
          <a:xfrm>
            <a:off x="584261" y="5529424"/>
            <a:ext cx="7661910" cy="5384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2C84D3E7-6308-B646-99FC-FC75AC406165}"/>
              </a:ext>
            </a:extLst>
          </p:cNvPr>
          <p:cNvSpPr txBox="1">
            <a:spLocks/>
          </p:cNvSpPr>
          <p:nvPr/>
        </p:nvSpPr>
        <p:spPr>
          <a:xfrm>
            <a:off x="584260" y="5465735"/>
            <a:ext cx="7931089" cy="65560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Conversely to the incompressible case, we need to penalize the mass conservation law, using a porosity  	   (stability issue)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E163AFFA-70BB-EF4E-A34A-178DB8AAC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2141" y="5724169"/>
            <a:ext cx="845679" cy="24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401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6CB56FF-55DF-3941-B69E-B0FFA7F49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260" y="503912"/>
            <a:ext cx="7931089" cy="53847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Forced convection (                ) with fixed temperature at the surface               (	           ): density field contour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4B19EFC-9381-C04C-9216-D8C41714E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A807-3D3D-DE4E-BD02-523C09AA8312}" type="slidenum">
              <a:rPr lang="fr-FR" smtClean="0"/>
              <a:t>18</a:t>
            </a:fld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168A713-E299-F04B-A996-D2F31D3EC41E}"/>
              </a:ext>
            </a:extLst>
          </p:cNvPr>
          <p:cNvSpPr txBox="1">
            <a:spLocks/>
          </p:cNvSpPr>
          <p:nvPr/>
        </p:nvSpPr>
        <p:spPr>
          <a:xfrm>
            <a:off x="3934327" y="5346861"/>
            <a:ext cx="3886200" cy="84940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 Fully incompressible simulations overestimate the heat transfer efficiency</a:t>
            </a:r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8F65547-0ED4-1041-954D-37D2AE095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18" y="1042391"/>
            <a:ext cx="4768363" cy="3576272"/>
          </a:xfrm>
          <a:prstGeom prst="rect">
            <a:avLst/>
          </a:prstGeom>
        </p:spPr>
      </p:pic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381BFC79-8BD7-BE43-B7F1-3A8FD71A1A72}"/>
              </a:ext>
            </a:extLst>
          </p:cNvPr>
          <p:cNvSpPr txBox="1">
            <a:spLocks/>
          </p:cNvSpPr>
          <p:nvPr/>
        </p:nvSpPr>
        <p:spPr>
          <a:xfrm>
            <a:off x="584259" y="4686858"/>
            <a:ext cx="8283015" cy="4513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Extract Nu number for comparison vs. incompressible case</a:t>
            </a:r>
          </a:p>
          <a:p>
            <a:pPr marL="0" indent="0">
              <a:buNone/>
            </a:pPr>
            <a:r>
              <a:rPr lang="en-US" sz="2200" dirty="0"/>
              <a:t> 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6D35F5E4-FA46-2F43-8CF5-C30DDD27523C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2394284" y="1804771"/>
            <a:ext cx="2512624" cy="1407661"/>
          </a:xfrm>
          <a:prstGeom prst="straightConnector1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EE6844D4-9B82-3747-B189-F4320C3D1A52}"/>
              </a:ext>
            </a:extLst>
          </p:cNvPr>
          <p:cNvSpPr txBox="1">
            <a:spLocks/>
          </p:cNvSpPr>
          <p:nvPr/>
        </p:nvSpPr>
        <p:spPr>
          <a:xfrm>
            <a:off x="4906908" y="1323541"/>
            <a:ext cx="4056617" cy="9624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00" dirty="0"/>
              <a:t>Density inside the particle = density of the pseudo-fluid which mimics the particle behavior, at the particle temperature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08EBBF67-A496-D34E-A71E-A5854E59C9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470" y="556989"/>
            <a:ext cx="882909" cy="21609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39CA5B45-9843-AD46-A8EC-9C1C271BD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982" y="5206402"/>
            <a:ext cx="2634662" cy="1184521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D21EF3C4-01B7-544D-A694-D584FBB193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6263" y="765774"/>
            <a:ext cx="1148137" cy="243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32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A66E7F-0F65-9B4E-82AB-448088C81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225118"/>
            <a:ext cx="7985961" cy="4959114"/>
          </a:xfrm>
        </p:spPr>
        <p:txBody>
          <a:bodyPr>
            <a:normAutofit fontScale="92500"/>
          </a:bodyPr>
          <a:lstStyle/>
          <a:p>
            <a:r>
              <a:rPr lang="en-US" i="1" u="sng" dirty="0"/>
              <a:t>Idea</a:t>
            </a:r>
            <a:r>
              <a:rPr lang="en-US" dirty="0"/>
              <a:t>: since we have a mask to follow the solid phase, we can use it to solve in on one pass: </a:t>
            </a:r>
          </a:p>
          <a:p>
            <a:pPr lvl="1"/>
            <a:r>
              <a:rPr lang="en-US" dirty="0"/>
              <a:t>The scalar advection-diffusion equation in the fluid phase </a:t>
            </a:r>
          </a:p>
          <a:p>
            <a:pPr lvl="1"/>
            <a:r>
              <a:rPr lang="en-US" dirty="0"/>
              <a:t>The diffusion-reaction equation in the solid phase</a:t>
            </a:r>
          </a:p>
          <a:p>
            <a:r>
              <a:rPr lang="en-US" dirty="0"/>
              <a:t>The species and continuity equations becomes </a:t>
            </a:r>
            <a:br>
              <a:rPr lang="en-US" dirty="0"/>
            </a:br>
            <a:r>
              <a:rPr lang="en-US" dirty="0"/>
              <a:t>(similar for energy equation) 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 dirty="0"/>
              <a:t>The diffusion coefficient is discontinuous at the particle surface : ensures flux continuity</a:t>
            </a:r>
          </a:p>
          <a:p>
            <a:r>
              <a:rPr lang="en-US" dirty="0"/>
              <a:t>The intra-particular profiles are computed on the background Eulerian grid </a:t>
            </a:r>
            <a:r>
              <a:rPr lang="en-US" dirty="0">
                <a:sym typeface="Wingdings" pitchFamily="2" charset="2"/>
              </a:rPr>
              <a:t> computational cost is          !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D99EC1-4530-914D-8552-1F4B39E67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A807-3D3D-DE4E-BD02-523C09AA8312}" type="slidenum">
              <a:rPr lang="fr-FR" smtClean="0"/>
              <a:t>19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5C67701D-9E86-B84C-B900-EF8894ABC82B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681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5. </a:t>
            </a:r>
            <a:r>
              <a:rPr lang="en-US" sz="3600" b="1" u="sng" dirty="0">
                <a:solidFill>
                  <a:schemeClr val="accent1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Intra-particular description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691C8CF-9B48-FF4E-ABEB-B15EBD791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33" y="3701040"/>
            <a:ext cx="7819617" cy="61455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C9C78608-9275-394C-B603-BF7619D651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4530" y="5755182"/>
            <a:ext cx="631324" cy="3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59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87099C-C974-8C4C-A78E-B86FEDF9B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135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Outline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FAE6F9-9031-0A44-8DE7-74C6BBDEC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309495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Motivation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Methodology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Incompressible case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Weakly compressible case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Intra-particular description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+mj-lt"/>
                <a:ea typeface="Arial Unicode MS" panose="020B0604020202020204" pitchFamily="34" charset="-128"/>
                <a:cs typeface="Arial Unicode MS" panose="020B0604020202020204" pitchFamily="34" charset="-128"/>
              </a:rPr>
              <a:t>Conclusion &amp; perspectives</a:t>
            </a:r>
          </a:p>
          <a:p>
            <a:pPr marL="0" indent="0">
              <a:buNone/>
            </a:pPr>
            <a:endParaRPr lang="fr-FR" dirty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0" indent="0">
              <a:buNone/>
            </a:pPr>
            <a:endParaRPr lang="fr-FR" dirty="0">
              <a:latin typeface="+mj-lt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C5FBE88-4722-DE47-A8F7-F1D0E8C97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A807-3D3D-DE4E-BD02-523C09AA8312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0366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A66E7F-0F65-9B4E-82AB-448088C81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391886"/>
            <a:ext cx="7886700" cy="5785077"/>
          </a:xfrm>
        </p:spPr>
        <p:txBody>
          <a:bodyPr>
            <a:normAutofit/>
          </a:bodyPr>
          <a:lstStyle/>
          <a:p>
            <a:r>
              <a:rPr lang="en-US" sz="2200" dirty="0"/>
              <a:t>Test case: forced convection at               , first-order kinetics, different </a:t>
            </a:r>
            <a:r>
              <a:rPr lang="en-US" sz="2200" dirty="0" err="1"/>
              <a:t>Damköhler</a:t>
            </a:r>
            <a:r>
              <a:rPr lang="en-US" sz="2200" dirty="0"/>
              <a:t> numbers</a:t>
            </a:r>
            <a:br>
              <a:rPr lang="en-US" sz="2200" dirty="0"/>
            </a:br>
            <a:r>
              <a:rPr lang="en-US" sz="2200" dirty="0"/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6D99EC1-4530-914D-8552-1F4B39E67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A807-3D3D-DE4E-BD02-523C09AA8312}" type="slidenum">
              <a:rPr lang="fr-FR" smtClean="0"/>
              <a:t>20</a:t>
            </a:fld>
            <a:endParaRPr lang="fr-FR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2F7E7DC-3534-C842-B2EE-73AFAEB5C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1432" y="510797"/>
            <a:ext cx="799275" cy="195627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6DBB53E8-B507-F14C-91BC-C7EFD458EB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4489" b="-5550"/>
          <a:stretch/>
        </p:blipFill>
        <p:spPr>
          <a:xfrm>
            <a:off x="4346180" y="695998"/>
            <a:ext cx="851462" cy="437241"/>
          </a:xfrm>
          <a:prstGeom prst="rect">
            <a:avLst/>
          </a:prstGeom>
        </p:spPr>
      </p:pic>
      <p:grpSp>
        <p:nvGrpSpPr>
          <p:cNvPr id="16" name="Groupe 15">
            <a:extLst>
              <a:ext uri="{FF2B5EF4-FFF2-40B4-BE49-F238E27FC236}">
                <a16:creationId xmlns:a16="http://schemas.microsoft.com/office/drawing/2014/main" id="{7D16568B-027B-A247-BCF4-25A2C82C26F8}"/>
              </a:ext>
            </a:extLst>
          </p:cNvPr>
          <p:cNvGrpSpPr/>
          <p:nvPr/>
        </p:nvGrpSpPr>
        <p:grpSpPr>
          <a:xfrm>
            <a:off x="873842" y="1366471"/>
            <a:ext cx="7902434" cy="5470539"/>
            <a:chOff x="873842" y="1258183"/>
            <a:chExt cx="7902434" cy="5470539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561ECB4F-AB87-FD46-9545-52914C12A3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-1" r="2854" b="4889"/>
            <a:stretch/>
          </p:blipFill>
          <p:spPr>
            <a:xfrm>
              <a:off x="6146509" y="1647839"/>
              <a:ext cx="2629767" cy="5080882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173EEA80-8758-1047-83B6-FB846EBD36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4784" b="10905"/>
            <a:stretch/>
          </p:blipFill>
          <p:spPr>
            <a:xfrm>
              <a:off x="3632479" y="1596100"/>
              <a:ext cx="2299089" cy="5132622"/>
            </a:xfrm>
            <a:prstGeom prst="rect">
              <a:avLst/>
            </a:prstGeom>
          </p:spPr>
        </p:pic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A47772F2-48F0-6540-8110-10755C1406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t="4792" b="10748"/>
            <a:stretch/>
          </p:blipFill>
          <p:spPr>
            <a:xfrm>
              <a:off x="873842" y="1647839"/>
              <a:ext cx="2271920" cy="5080882"/>
            </a:xfrm>
            <a:prstGeom prst="rect">
              <a:avLst/>
            </a:prstGeom>
          </p:spPr>
        </p:pic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6D51D6D9-F7EC-864D-AE34-88F6E718B90E}"/>
                </a:ext>
              </a:extLst>
            </p:cNvPr>
            <p:cNvSpPr txBox="1"/>
            <p:nvPr/>
          </p:nvSpPr>
          <p:spPr>
            <a:xfrm>
              <a:off x="1391620" y="1278507"/>
              <a:ext cx="1067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 = 0.01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65C16D5D-33CF-1B4F-862E-2D6081593B3E}"/>
                </a:ext>
              </a:extLst>
            </p:cNvPr>
            <p:cNvSpPr txBox="1"/>
            <p:nvPr/>
          </p:nvSpPr>
          <p:spPr>
            <a:xfrm>
              <a:off x="3991918" y="1258183"/>
              <a:ext cx="9509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 = 0.1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F1E2C5E4-0571-7144-9075-D252600DB691}"/>
                </a:ext>
              </a:extLst>
            </p:cNvPr>
            <p:cNvSpPr txBox="1"/>
            <p:nvPr/>
          </p:nvSpPr>
          <p:spPr>
            <a:xfrm>
              <a:off x="6899485" y="1278507"/>
              <a:ext cx="7761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Da =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49442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2372B93-872F-FA4C-A8DB-D0106A620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737" y="586623"/>
            <a:ext cx="8001000" cy="5886366"/>
          </a:xfrm>
        </p:spPr>
        <p:txBody>
          <a:bodyPr>
            <a:normAutofit/>
          </a:bodyPr>
          <a:lstStyle/>
          <a:p>
            <a:r>
              <a:rPr lang="en-US" sz="2200" dirty="0"/>
              <a:t>Radial profile comparison vs. analytical solution for a 1-D diffusion reaction equation with imposed surface concentration and zero gradient at the center </a:t>
            </a:r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r>
              <a:rPr lang="en-US" sz="2200" dirty="0"/>
              <a:t>Discrepancy reasons : </a:t>
            </a:r>
          </a:p>
          <a:p>
            <a:pPr lvl="1"/>
            <a:r>
              <a:rPr lang="en-US" sz="1800" dirty="0"/>
              <a:t>Not strictly identical problems (forced convection vs. fixed concentration) </a:t>
            </a:r>
          </a:p>
          <a:p>
            <a:pPr lvl="1"/>
            <a:r>
              <a:rPr lang="en-US" sz="1800" dirty="0"/>
              <a:t>Radial distance captured in 15 grid points </a:t>
            </a:r>
            <a:endParaRPr lang="en-US" sz="1800" dirty="0">
              <a:sym typeface="Wingdings" pitchFamily="2" charset="2"/>
            </a:endParaRPr>
          </a:p>
          <a:p>
            <a:pPr marL="457200" lvl="1" indent="0">
              <a:buNone/>
            </a:pPr>
            <a:r>
              <a:rPr lang="en-US" sz="1800" dirty="0">
                <a:sym typeface="Wingdings" pitchFamily="2" charset="2"/>
              </a:rPr>
              <a:t>= qualitative validation  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89E5535-E539-E548-946D-5E028D614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A807-3D3D-DE4E-BD02-523C09AA8312}" type="slidenum">
              <a:rPr lang="fr-FR" smtClean="0"/>
              <a:t>21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F77A596-FECC-7B49-953F-2984CEF1D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95" y="1552601"/>
            <a:ext cx="7483642" cy="352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09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6F82BF8-DDC0-5B43-A6CB-24C7F9933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46481"/>
            <a:ext cx="7886700" cy="513048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New methodology combining the </a:t>
            </a:r>
            <a:r>
              <a:rPr lang="en-US" dirty="0">
                <a:solidFill>
                  <a:schemeClr val="accent1"/>
                </a:solidFill>
              </a:rPr>
              <a:t>penalization</a:t>
            </a:r>
            <a:r>
              <a:rPr lang="en-US" dirty="0"/>
              <a:t> method and the </a:t>
            </a:r>
            <a:r>
              <a:rPr lang="en-US" dirty="0">
                <a:solidFill>
                  <a:schemeClr val="accent1"/>
                </a:solidFill>
              </a:rPr>
              <a:t>low-Mach</a:t>
            </a:r>
            <a:r>
              <a:rPr lang="en-US" dirty="0"/>
              <a:t> number assumption: attractive for low to moderate particle Reynolds number flows with variable density </a:t>
            </a:r>
          </a:p>
          <a:p>
            <a:r>
              <a:rPr lang="en-US" dirty="0"/>
              <a:t>Thorough validation of the incompressible case </a:t>
            </a:r>
          </a:p>
          <a:p>
            <a:r>
              <a:rPr lang="en-US" dirty="0"/>
              <a:t>Intra-particular description allowing a fully multi-scale resolution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Future investigations: </a:t>
            </a:r>
          </a:p>
          <a:p>
            <a:r>
              <a:rPr lang="en-US" dirty="0"/>
              <a:t>3-D extension</a:t>
            </a:r>
          </a:p>
          <a:p>
            <a:r>
              <a:rPr lang="en-US" dirty="0"/>
              <a:t>Shape-changing particle (growth/shrinking) </a:t>
            </a:r>
          </a:p>
          <a:p>
            <a:r>
              <a:rPr lang="en-US" dirty="0"/>
              <a:t>Real-life reaction rates (cracking, combustion,…) </a:t>
            </a:r>
          </a:p>
          <a:p>
            <a:r>
              <a:rPr lang="en-US" dirty="0"/>
              <a:t>Assessment of the impact of the variable density on </a:t>
            </a:r>
            <a:r>
              <a:rPr lang="en-US" dirty="0" err="1"/>
              <a:t>meso</a:t>
            </a:r>
            <a:r>
              <a:rPr lang="en-US" dirty="0"/>
              <a:t>-scale transfer laws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05751EE-80C6-E541-B10C-16F4B1CE0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A807-3D3D-DE4E-BD02-523C09AA8312}" type="slidenum">
              <a:rPr lang="fr-FR" smtClean="0"/>
              <a:t>22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71FC102E-FC00-904F-9D89-EA8F4143FEAE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681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5. </a:t>
            </a:r>
            <a:r>
              <a:rPr lang="en-US" sz="3600" b="1" u="sng" dirty="0">
                <a:solidFill>
                  <a:schemeClr val="accent1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Conclusion &amp; perspectives</a:t>
            </a:r>
          </a:p>
        </p:txBody>
      </p:sp>
    </p:spTree>
    <p:extLst>
      <p:ext uri="{BB962C8B-B14F-4D97-AF65-F5344CB8AC3E}">
        <p14:creationId xmlns:p14="http://schemas.microsoft.com/office/powerpoint/2010/main" val="1098079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FAE6F9-9031-0A44-8DE7-74C6BBDEC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920" y="1219200"/>
            <a:ext cx="8427121" cy="5313679"/>
          </a:xfrm>
        </p:spPr>
        <p:txBody>
          <a:bodyPr>
            <a:normAutofit/>
          </a:bodyPr>
          <a:lstStyle/>
          <a:p>
            <a:r>
              <a:rPr lang="en-US" sz="22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Gas-solid flow modelling:  need for </a:t>
            </a:r>
            <a:r>
              <a:rPr lang="en-US" sz="2200" dirty="0">
                <a:solidFill>
                  <a:schemeClr val="accent1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closure laws </a:t>
            </a:r>
            <a:r>
              <a:rPr lang="en-US" sz="22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for mass, momentum and heat transfer (1-D, two-fluid or discrete element model)</a:t>
            </a:r>
          </a:p>
          <a:p>
            <a:r>
              <a:rPr lang="en-US" sz="2200" dirty="0">
                <a:solidFill>
                  <a:schemeClr val="accent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DNS</a:t>
            </a:r>
            <a:r>
              <a:rPr lang="en-US" sz="22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: powerful tool to derive transfer laws from </a:t>
            </a:r>
            <a:br>
              <a:rPr lang="en-US" sz="2200" dirty="0"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2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fundamental conservation laws</a:t>
            </a:r>
          </a:p>
          <a:p>
            <a:r>
              <a:rPr lang="en-US" sz="22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Currently: most DNS works based on </a:t>
            </a:r>
          </a:p>
          <a:p>
            <a:pPr lvl="1"/>
            <a:r>
              <a:rPr lang="en-US" sz="1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800" dirty="0">
                <a:solidFill>
                  <a:schemeClr val="accent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incompressible</a:t>
            </a:r>
            <a:r>
              <a:rPr lang="en-US" sz="1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assumption </a:t>
            </a:r>
          </a:p>
          <a:p>
            <a:pPr lvl="1"/>
            <a:r>
              <a:rPr lang="en-US" sz="1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800" dirty="0">
                <a:solidFill>
                  <a:schemeClr val="accent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0-D</a:t>
            </a:r>
            <a:r>
              <a:rPr lang="en-US" sz="1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 description of the particle </a:t>
            </a:r>
          </a:p>
          <a:p>
            <a:r>
              <a:rPr lang="en-US" sz="22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Missing information : </a:t>
            </a:r>
            <a:br>
              <a:rPr lang="en-US" sz="2200" dirty="0"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2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how transfer laws are impacted by</a:t>
            </a:r>
          </a:p>
          <a:p>
            <a:pPr lvl="1"/>
            <a:r>
              <a:rPr lang="en-US" sz="1800" dirty="0">
                <a:ea typeface="Arial Unicode MS" panose="020B0604020202020204" pitchFamily="34" charset="-128"/>
                <a:cs typeface="Arial Unicode MS" panose="020B0604020202020204" pitchFamily="34" charset="-128"/>
              </a:rPr>
              <a:t>Density fluctuations (thermal effects, cracking,…) </a:t>
            </a:r>
          </a:p>
          <a:p>
            <a:pPr lvl="1"/>
            <a:r>
              <a:rPr lang="en-US" sz="1800" dirty="0">
                <a:ea typeface="Arial Unicode MS" panose="020B0604020202020204" pitchFamily="34" charset="-128"/>
                <a:cs typeface="Arial Unicode MS" panose="020B0604020202020204" pitchFamily="34" charset="-128"/>
                <a:sym typeface="Wingdings" pitchFamily="2" charset="2"/>
              </a:rPr>
              <a:t>Intra-particle diffusional limitations</a:t>
            </a:r>
          </a:p>
          <a:p>
            <a:pPr lvl="1"/>
            <a:r>
              <a:rPr lang="en-US" sz="1800" dirty="0">
                <a:ea typeface="Arial Unicode MS" panose="020B0604020202020204" pitchFamily="34" charset="-128"/>
                <a:cs typeface="Arial Unicode MS" panose="020B0604020202020204" pitchFamily="34" charset="-128"/>
                <a:sym typeface="Wingdings" pitchFamily="2" charset="2"/>
              </a:rPr>
              <a:t>Catalyst deactivation</a:t>
            </a:r>
          </a:p>
          <a:p>
            <a:pPr lvl="1"/>
            <a:r>
              <a:rPr lang="en-US" sz="1800" dirty="0">
                <a:ea typeface="Arial Unicode MS" panose="020B0604020202020204" pitchFamily="34" charset="-128"/>
                <a:cs typeface="Arial Unicode MS" panose="020B0604020202020204" pitchFamily="34" charset="-128"/>
                <a:sym typeface="Wingdings" pitchFamily="2" charset="2"/>
              </a:rPr>
              <a:t>Change of size (shrinking / growth) ? </a:t>
            </a:r>
          </a:p>
          <a:p>
            <a:pPr marL="457200" lvl="1" indent="0">
              <a:buNone/>
            </a:pPr>
            <a:r>
              <a:rPr lang="en-US" sz="1800" dirty="0">
                <a:ea typeface="Arial Unicode MS" panose="020B0604020202020204" pitchFamily="34" charset="-128"/>
                <a:cs typeface="Arial Unicode MS" panose="020B0604020202020204" pitchFamily="34" charset="-128"/>
                <a:sym typeface="Wingdings" pitchFamily="2" charset="2"/>
              </a:rPr>
              <a:t>  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70FCDEC6-3A91-1C4A-AB2C-BC3A837C520D}"/>
              </a:ext>
            </a:extLst>
          </p:cNvPr>
          <p:cNvGrpSpPr/>
          <p:nvPr/>
        </p:nvGrpSpPr>
        <p:grpSpPr>
          <a:xfrm>
            <a:off x="6676102" y="3386350"/>
            <a:ext cx="2732058" cy="2028930"/>
            <a:chOff x="2607174" y="1278359"/>
            <a:chExt cx="2256522" cy="1657563"/>
          </a:xfrm>
        </p:grpSpPr>
        <p:grpSp>
          <p:nvGrpSpPr>
            <p:cNvPr id="8" name="Groupe 7">
              <a:extLst>
                <a:ext uri="{FF2B5EF4-FFF2-40B4-BE49-F238E27FC236}">
                  <a16:creationId xmlns:a16="http://schemas.microsoft.com/office/drawing/2014/main" id="{D18CDF1E-D8E7-0F40-9F8E-1D8B3781CCE9}"/>
                </a:ext>
              </a:extLst>
            </p:cNvPr>
            <p:cNvGrpSpPr/>
            <p:nvPr/>
          </p:nvGrpSpPr>
          <p:grpSpPr>
            <a:xfrm>
              <a:off x="2774087" y="1613867"/>
              <a:ext cx="2089609" cy="1322055"/>
              <a:chOff x="2774087" y="1613867"/>
              <a:chExt cx="2089609" cy="1322055"/>
            </a:xfrm>
          </p:grpSpPr>
          <p:grpSp>
            <p:nvGrpSpPr>
              <p:cNvPr id="11" name="Groupe 10">
                <a:extLst>
                  <a:ext uri="{FF2B5EF4-FFF2-40B4-BE49-F238E27FC236}">
                    <a16:creationId xmlns:a16="http://schemas.microsoft.com/office/drawing/2014/main" id="{350C1238-3DEE-5F4C-A196-CE0145BFD8EC}"/>
                  </a:ext>
                </a:extLst>
              </p:cNvPr>
              <p:cNvGrpSpPr/>
              <p:nvPr/>
            </p:nvGrpSpPr>
            <p:grpSpPr>
              <a:xfrm>
                <a:off x="2774087" y="1613867"/>
                <a:ext cx="2089609" cy="1322055"/>
                <a:chOff x="2843808" y="1386865"/>
                <a:chExt cx="2089609" cy="1322055"/>
              </a:xfrm>
            </p:grpSpPr>
            <p:sp>
              <p:nvSpPr>
                <p:cNvPr id="13" name="Ellipse 12">
                  <a:extLst>
                    <a:ext uri="{FF2B5EF4-FFF2-40B4-BE49-F238E27FC236}">
                      <a16:creationId xmlns:a16="http://schemas.microsoft.com/office/drawing/2014/main" id="{D36825D8-3936-1F4B-92CB-0CBD23E9A227}"/>
                    </a:ext>
                  </a:extLst>
                </p:cNvPr>
                <p:cNvSpPr/>
                <p:nvPr/>
              </p:nvSpPr>
              <p:spPr>
                <a:xfrm>
                  <a:off x="2843808" y="1916832"/>
                  <a:ext cx="792088" cy="792088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5" name="Connecteur droit avec flèche 14">
                  <a:extLst>
                    <a:ext uri="{FF2B5EF4-FFF2-40B4-BE49-F238E27FC236}">
                      <a16:creationId xmlns:a16="http://schemas.microsoft.com/office/drawing/2014/main" id="{7478F8F8-E842-4B4F-B670-9DAC99E94CC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488377" y="1865365"/>
                  <a:ext cx="320782" cy="390421"/>
                </a:xfrm>
                <a:prstGeom prst="straightConnector1">
                  <a:avLst/>
                </a:prstGeom>
                <a:ln>
                  <a:solidFill>
                    <a:schemeClr val="accent3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" name="ZoneTexte 15">
                  <a:extLst>
                    <a:ext uri="{FF2B5EF4-FFF2-40B4-BE49-F238E27FC236}">
                      <a16:creationId xmlns:a16="http://schemas.microsoft.com/office/drawing/2014/main" id="{0EC7B32F-3B50-9549-B703-98DC33F74C1F}"/>
                    </a:ext>
                  </a:extLst>
                </p:cNvPr>
                <p:cNvSpPr txBox="1"/>
                <p:nvPr/>
              </p:nvSpPr>
              <p:spPr>
                <a:xfrm>
                  <a:off x="3459734" y="1386865"/>
                  <a:ext cx="62247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rgbClr val="FF0000"/>
                      </a:solidFill>
                    </a:rPr>
                    <a:t>Heat ? </a:t>
                  </a:r>
                </a:p>
              </p:txBody>
            </p:sp>
            <p:sp>
              <p:nvSpPr>
                <p:cNvPr id="17" name="ZoneTexte 16">
                  <a:extLst>
                    <a:ext uri="{FF2B5EF4-FFF2-40B4-BE49-F238E27FC236}">
                      <a16:creationId xmlns:a16="http://schemas.microsoft.com/office/drawing/2014/main" id="{D5462F94-C6BA-9545-A609-407911677BDD}"/>
                    </a:ext>
                  </a:extLst>
                </p:cNvPr>
                <p:cNvSpPr txBox="1"/>
                <p:nvPr/>
              </p:nvSpPr>
              <p:spPr>
                <a:xfrm>
                  <a:off x="3780881" y="1701025"/>
                  <a:ext cx="65274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accent3"/>
                      </a:solidFill>
                    </a:rPr>
                    <a:t>Mass ? </a:t>
                  </a:r>
                </a:p>
              </p:txBody>
            </p:sp>
            <p:cxnSp>
              <p:nvCxnSpPr>
                <p:cNvPr id="18" name="Connecteur droit avec flèche 17">
                  <a:extLst>
                    <a:ext uri="{FF2B5EF4-FFF2-40B4-BE49-F238E27FC236}">
                      <a16:creationId xmlns:a16="http://schemas.microsoft.com/office/drawing/2014/main" id="{4CC36747-385C-C245-838A-0FB84C7A74A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381841" y="2318365"/>
                  <a:ext cx="690435" cy="168342"/>
                </a:xfrm>
                <a:prstGeom prst="straightConnector1">
                  <a:avLst/>
                </a:prstGeom>
                <a:ln>
                  <a:solidFill>
                    <a:schemeClr val="accent4"/>
                  </a:solidFill>
                  <a:headEnd type="triangle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" name="ZoneTexte 18">
                  <a:extLst>
                    <a:ext uri="{FF2B5EF4-FFF2-40B4-BE49-F238E27FC236}">
                      <a16:creationId xmlns:a16="http://schemas.microsoft.com/office/drawing/2014/main" id="{2B31DB82-198C-864E-B150-53F04DAB777E}"/>
                    </a:ext>
                  </a:extLst>
                </p:cNvPr>
                <p:cNvSpPr txBox="1"/>
                <p:nvPr/>
              </p:nvSpPr>
              <p:spPr>
                <a:xfrm>
                  <a:off x="3825229" y="2112113"/>
                  <a:ext cx="110818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>
                      <a:solidFill>
                        <a:schemeClr val="accent4"/>
                      </a:solidFill>
                    </a:rPr>
                    <a:t>Momentum  ? </a:t>
                  </a:r>
                </a:p>
              </p:txBody>
            </p:sp>
          </p:grpSp>
          <p:cxnSp>
            <p:nvCxnSpPr>
              <p:cNvPr id="12" name="Connecteur droit avec flèche 11">
                <a:extLst>
                  <a:ext uri="{FF2B5EF4-FFF2-40B4-BE49-F238E27FC236}">
                    <a16:creationId xmlns:a16="http://schemas.microsoft.com/office/drawing/2014/main" id="{94AC24B5-43FC-5E44-9006-ABC63CAE946C}"/>
                  </a:ext>
                </a:extLst>
              </p:cNvPr>
              <p:cNvCxnSpPr/>
              <p:nvPr/>
            </p:nvCxnSpPr>
            <p:spPr>
              <a:xfrm flipV="1">
                <a:off x="3254711" y="1867827"/>
                <a:ext cx="180020" cy="476039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Connecteur en arc 8">
              <a:extLst>
                <a:ext uri="{FF2B5EF4-FFF2-40B4-BE49-F238E27FC236}">
                  <a16:creationId xmlns:a16="http://schemas.microsoft.com/office/drawing/2014/main" id="{8D278715-9BBE-354F-865E-0FB84E1683B2}"/>
                </a:ext>
              </a:extLst>
            </p:cNvPr>
            <p:cNvCxnSpPr/>
            <p:nvPr/>
          </p:nvCxnSpPr>
          <p:spPr>
            <a:xfrm rot="5400000">
              <a:off x="2110568" y="1774965"/>
              <a:ext cx="1451582" cy="458369"/>
            </a:xfrm>
            <a:prstGeom prst="curvedConnector3">
              <a:avLst/>
            </a:prstGeom>
            <a:ln w="63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en arc 9">
              <a:extLst>
                <a:ext uri="{FF2B5EF4-FFF2-40B4-BE49-F238E27FC236}">
                  <a16:creationId xmlns:a16="http://schemas.microsoft.com/office/drawing/2014/main" id="{43F38C27-22E2-5C4E-8C24-107B766875FB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2907322" y="1794518"/>
              <a:ext cx="1464499" cy="446870"/>
            </a:xfrm>
            <a:prstGeom prst="curvedConnector3">
              <a:avLst/>
            </a:prstGeom>
            <a:ln w="63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itre 1">
            <a:extLst>
              <a:ext uri="{FF2B5EF4-FFF2-40B4-BE49-F238E27FC236}">
                <a16:creationId xmlns:a16="http://schemas.microsoft.com/office/drawing/2014/main" id="{E6265115-9842-AA42-8C88-981DF0D4C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1354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1. </a:t>
            </a:r>
            <a:r>
              <a:rPr lang="en-US" sz="3600" b="1" u="sng" dirty="0">
                <a:solidFill>
                  <a:schemeClr val="accent1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Motivation</a:t>
            </a:r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0318F967-41C0-C34B-B257-426DDA749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A807-3D3D-DE4E-BD02-523C09AA8312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9517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18DCC5C6-D787-5042-BD55-959A1856F1E2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681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en-US" sz="3600" b="1" u="sng" dirty="0">
                <a:solidFill>
                  <a:schemeClr val="accent1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Methodology 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2D2B5777-9900-EC4C-9A46-3064F212B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8110" y="6553835"/>
            <a:ext cx="2057400" cy="365125"/>
          </a:xfrm>
        </p:spPr>
        <p:txBody>
          <a:bodyPr/>
          <a:lstStyle/>
          <a:p>
            <a:fld id="{F618A807-3D3D-DE4E-BD02-523C09AA8312}" type="slidenum">
              <a:rPr lang="fr-FR" smtClean="0"/>
              <a:t>4</a:t>
            </a:fld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0CB1884F-1000-D447-A9D2-3749B7879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80" y="1322756"/>
            <a:ext cx="8427121" cy="1126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ea typeface="Arial Unicode MS" panose="020B0604020202020204" pitchFamily="34" charset="-128"/>
                <a:cs typeface="Arial Unicode MS" panose="020B0604020202020204" pitchFamily="34" charset="-128"/>
                <a:sym typeface="Wingdings" pitchFamily="2" charset="2"/>
              </a:rPr>
              <a:t>Proposed Immersed Boundary Method : </a:t>
            </a:r>
            <a:r>
              <a:rPr lang="en-US" sz="2200" b="1" dirty="0">
                <a:solidFill>
                  <a:schemeClr val="accent1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Wingdings" pitchFamily="2" charset="2"/>
              </a:rPr>
              <a:t>Penalization Method </a:t>
            </a:r>
            <a:br>
              <a:rPr lang="en-US" sz="2200" dirty="0">
                <a:solidFill>
                  <a:schemeClr val="accent1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Wingdings" pitchFamily="2" charset="2"/>
              </a:rPr>
            </a:br>
            <a:r>
              <a:rPr lang="en-US" sz="2200" dirty="0">
                <a:solidFill>
                  <a:schemeClr val="accent1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Wingdings" pitchFamily="2" charset="2"/>
              </a:rPr>
              <a:t> the solid phase is described as a porous medium with very small permeability </a:t>
            </a:r>
          </a:p>
          <a:p>
            <a:pPr marL="0" indent="0">
              <a:buNone/>
            </a:pPr>
            <a:endParaRPr lang="en-US" sz="2200" dirty="0">
              <a:solidFill>
                <a:schemeClr val="accent1">
                  <a:lumMod val="7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  <a:sym typeface="Wingdings" pitchFamily="2" charset="2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BC43B69-A877-524B-B7FB-D4070D48F1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6" t="4412" r="4738" b="48"/>
          <a:stretch/>
        </p:blipFill>
        <p:spPr>
          <a:xfrm>
            <a:off x="593004" y="3556391"/>
            <a:ext cx="3438308" cy="1792214"/>
          </a:xfrm>
          <a:prstGeom prst="rect">
            <a:avLst/>
          </a:prstGeom>
        </p:spPr>
      </p:pic>
      <p:grpSp>
        <p:nvGrpSpPr>
          <p:cNvPr id="26" name="Groupe 25">
            <a:extLst>
              <a:ext uri="{FF2B5EF4-FFF2-40B4-BE49-F238E27FC236}">
                <a16:creationId xmlns:a16="http://schemas.microsoft.com/office/drawing/2014/main" id="{664BF29D-9A7A-374A-BFEF-6BB7141A8906}"/>
              </a:ext>
            </a:extLst>
          </p:cNvPr>
          <p:cNvGrpSpPr/>
          <p:nvPr/>
        </p:nvGrpSpPr>
        <p:grpSpPr>
          <a:xfrm>
            <a:off x="5679440" y="3556390"/>
            <a:ext cx="2846070" cy="1792215"/>
            <a:chOff x="5334000" y="2346960"/>
            <a:chExt cx="3469041" cy="2184400"/>
          </a:xfrm>
        </p:grpSpPr>
        <p:sp>
          <p:nvSpPr>
            <p:cNvPr id="17" name="Cadre 16">
              <a:extLst>
                <a:ext uri="{FF2B5EF4-FFF2-40B4-BE49-F238E27FC236}">
                  <a16:creationId xmlns:a16="http://schemas.microsoft.com/office/drawing/2014/main" id="{A3B17B8A-C753-7946-8E39-0195BF844048}"/>
                </a:ext>
              </a:extLst>
            </p:cNvPr>
            <p:cNvSpPr/>
            <p:nvPr/>
          </p:nvSpPr>
          <p:spPr>
            <a:xfrm>
              <a:off x="5334000" y="2346960"/>
              <a:ext cx="3469041" cy="2184400"/>
            </a:xfrm>
            <a:prstGeom prst="frame">
              <a:avLst>
                <a:gd name="adj1" fmla="val 139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Bouée 17">
              <a:extLst>
                <a:ext uri="{FF2B5EF4-FFF2-40B4-BE49-F238E27FC236}">
                  <a16:creationId xmlns:a16="http://schemas.microsoft.com/office/drawing/2014/main" id="{6627CD14-8AB1-8F49-8C5D-E6591EC15463}"/>
                </a:ext>
              </a:extLst>
            </p:cNvPr>
            <p:cNvSpPr/>
            <p:nvPr/>
          </p:nvSpPr>
          <p:spPr>
            <a:xfrm>
              <a:off x="5607382" y="2920158"/>
              <a:ext cx="925384" cy="901064"/>
            </a:xfrm>
            <a:prstGeom prst="donut">
              <a:avLst>
                <a:gd name="adj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Bouée 18">
              <a:extLst>
                <a:ext uri="{FF2B5EF4-FFF2-40B4-BE49-F238E27FC236}">
                  <a16:creationId xmlns:a16="http://schemas.microsoft.com/office/drawing/2014/main" id="{70FEDCF3-B8EE-5B4C-AA78-3D8AC5366E15}"/>
                </a:ext>
              </a:extLst>
            </p:cNvPr>
            <p:cNvSpPr/>
            <p:nvPr/>
          </p:nvSpPr>
          <p:spPr>
            <a:xfrm>
              <a:off x="6909258" y="3468032"/>
              <a:ext cx="925383" cy="901064"/>
            </a:xfrm>
            <a:prstGeom prst="donut">
              <a:avLst>
                <a:gd name="adj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Bouée 19">
              <a:extLst>
                <a:ext uri="{FF2B5EF4-FFF2-40B4-BE49-F238E27FC236}">
                  <a16:creationId xmlns:a16="http://schemas.microsoft.com/office/drawing/2014/main" id="{0D8CE13A-5053-9740-8504-86181A5E5594}"/>
                </a:ext>
              </a:extLst>
            </p:cNvPr>
            <p:cNvSpPr/>
            <p:nvPr/>
          </p:nvSpPr>
          <p:spPr>
            <a:xfrm>
              <a:off x="7751612" y="2413597"/>
              <a:ext cx="925383" cy="901064"/>
            </a:xfrm>
            <a:prstGeom prst="donut">
              <a:avLst>
                <a:gd name="adj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ZoneTexte 20">
                  <a:extLst>
                    <a:ext uri="{FF2B5EF4-FFF2-40B4-BE49-F238E27FC236}">
                      <a16:creationId xmlns:a16="http://schemas.microsoft.com/office/drawing/2014/main" id="{8D07C6C0-E33A-F544-A1CF-B49A86886FF6}"/>
                    </a:ext>
                  </a:extLst>
                </p:cNvPr>
                <p:cNvSpPr txBox="1"/>
                <p:nvPr/>
              </p:nvSpPr>
              <p:spPr>
                <a:xfrm>
                  <a:off x="5725307" y="3235646"/>
                  <a:ext cx="754979" cy="3376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B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  <m:r>
                          <a:rPr lang="nl-B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ZoneTexte 20">
                  <a:extLst>
                    <a:ext uri="{FF2B5EF4-FFF2-40B4-BE49-F238E27FC236}">
                      <a16:creationId xmlns:a16="http://schemas.microsoft.com/office/drawing/2014/main" id="{8D07C6C0-E33A-F544-A1CF-B49A86886F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25307" y="3235646"/>
                  <a:ext cx="754979" cy="337614"/>
                </a:xfrm>
                <a:prstGeom prst="rect">
                  <a:avLst/>
                </a:prstGeom>
                <a:blipFill>
                  <a:blip r:embed="rId3"/>
                  <a:stretch>
                    <a:fillRect l="-6000" r="-8000" b="-173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ZoneTexte 21">
                  <a:extLst>
                    <a:ext uri="{FF2B5EF4-FFF2-40B4-BE49-F238E27FC236}">
                      <a16:creationId xmlns:a16="http://schemas.microsoft.com/office/drawing/2014/main" id="{E0B05411-5D02-0442-81AC-42894ADCB4C7}"/>
                    </a:ext>
                  </a:extLst>
                </p:cNvPr>
                <p:cNvSpPr txBox="1"/>
                <p:nvPr/>
              </p:nvSpPr>
              <p:spPr>
                <a:xfrm>
                  <a:off x="7081655" y="3792325"/>
                  <a:ext cx="754979" cy="3376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B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  <m:r>
                          <a:rPr lang="nl-B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ZoneTexte 21">
                  <a:extLst>
                    <a:ext uri="{FF2B5EF4-FFF2-40B4-BE49-F238E27FC236}">
                      <a16:creationId xmlns:a16="http://schemas.microsoft.com/office/drawing/2014/main" id="{E0B05411-5D02-0442-81AC-42894ADCB4C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1655" y="3792325"/>
                  <a:ext cx="754979" cy="337614"/>
                </a:xfrm>
                <a:prstGeom prst="rect">
                  <a:avLst/>
                </a:prstGeom>
                <a:blipFill>
                  <a:blip r:embed="rId4"/>
                  <a:stretch>
                    <a:fillRect l="-6000" r="-6000" b="-173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ZoneTexte 22">
                  <a:extLst>
                    <a:ext uri="{FF2B5EF4-FFF2-40B4-BE49-F238E27FC236}">
                      <a16:creationId xmlns:a16="http://schemas.microsoft.com/office/drawing/2014/main" id="{7CFF779D-F6C2-8340-9741-09110F2A125D}"/>
                    </a:ext>
                  </a:extLst>
                </p:cNvPr>
                <p:cNvSpPr txBox="1"/>
                <p:nvPr/>
              </p:nvSpPr>
              <p:spPr>
                <a:xfrm>
                  <a:off x="7909592" y="2729085"/>
                  <a:ext cx="754979" cy="33761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nl-B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  <m:r>
                          <a:rPr lang="nl-BE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ZoneTexte 22">
                  <a:extLst>
                    <a:ext uri="{FF2B5EF4-FFF2-40B4-BE49-F238E27FC236}">
                      <a16:creationId xmlns:a16="http://schemas.microsoft.com/office/drawing/2014/main" id="{7CFF779D-F6C2-8340-9741-09110F2A125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09592" y="2729085"/>
                  <a:ext cx="754979" cy="337614"/>
                </a:xfrm>
                <a:prstGeom prst="rect">
                  <a:avLst/>
                </a:prstGeom>
                <a:blipFill>
                  <a:blip r:embed="rId5"/>
                  <a:stretch>
                    <a:fillRect l="-8163" r="-8163" b="-130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E7F43721-6854-F849-A21D-53867A53E958}"/>
              </a:ext>
            </a:extLst>
          </p:cNvPr>
          <p:cNvCxnSpPr/>
          <p:nvPr/>
        </p:nvCxnSpPr>
        <p:spPr>
          <a:xfrm>
            <a:off x="4114800" y="4476186"/>
            <a:ext cx="1330960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F0506FEF-BA01-5E43-B93B-165D7062D0DA}"/>
              </a:ext>
            </a:extLst>
          </p:cNvPr>
          <p:cNvSpPr txBox="1"/>
          <p:nvPr/>
        </p:nvSpPr>
        <p:spPr>
          <a:xfrm>
            <a:off x="619257" y="2579855"/>
            <a:ext cx="4100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Wingdings" pitchFamily="2" charset="2"/>
              </a:rPr>
              <a:t>Classical IBM  </a:t>
            </a:r>
          </a:p>
          <a:p>
            <a:r>
              <a:rPr lang="en-US" dirty="0">
                <a:ea typeface="Arial Unicode MS" panose="020B0604020202020204" pitchFamily="34" charset="-128"/>
                <a:cs typeface="Arial Unicode MS" panose="020B0604020202020204" pitchFamily="34" charset="-128"/>
                <a:sym typeface="Wingdings" pitchFamily="2" charset="2"/>
              </a:rPr>
              <a:t>Particle tracked with Lagrangian surface points   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6E77645-8E53-514F-8C13-D4FF2A6CA4DA}"/>
              </a:ext>
            </a:extLst>
          </p:cNvPr>
          <p:cNvSpPr txBox="1"/>
          <p:nvPr/>
        </p:nvSpPr>
        <p:spPr>
          <a:xfrm>
            <a:off x="5562982" y="2502020"/>
            <a:ext cx="4100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accent1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Wingdings" pitchFamily="2" charset="2"/>
              </a:rPr>
              <a:t>Volume penalization method </a:t>
            </a:r>
          </a:p>
          <a:p>
            <a:r>
              <a:rPr lang="en-US" dirty="0">
                <a:ea typeface="Arial Unicode MS" panose="020B0604020202020204" pitchFamily="34" charset="-128"/>
                <a:cs typeface="Arial Unicode MS" panose="020B0604020202020204" pitchFamily="34" charset="-128"/>
                <a:sym typeface="Wingdings" pitchFamily="2" charset="2"/>
              </a:rPr>
              <a:t>Mask (0 or 1) to locate the solid</a:t>
            </a:r>
          </a:p>
          <a:p>
            <a:r>
              <a:rPr lang="en-US" dirty="0">
                <a:ea typeface="Arial Unicode MS" panose="020B0604020202020204" pitchFamily="34" charset="-128"/>
                <a:cs typeface="Arial Unicode MS" panose="020B0604020202020204" pitchFamily="34" charset="-128"/>
                <a:sym typeface="Wingdings" pitchFamily="2" charset="2"/>
              </a:rPr>
              <a:t>phase</a:t>
            </a:r>
          </a:p>
        </p:txBody>
      </p:sp>
      <p:sp>
        <p:nvSpPr>
          <p:cNvPr id="31" name="Espace réservé du contenu 2">
            <a:extLst>
              <a:ext uri="{FF2B5EF4-FFF2-40B4-BE49-F238E27FC236}">
                <a16:creationId xmlns:a16="http://schemas.microsoft.com/office/drawing/2014/main" id="{7C248947-DC90-3747-BE9F-DB5272F0D525}"/>
              </a:ext>
            </a:extLst>
          </p:cNvPr>
          <p:cNvSpPr txBox="1">
            <a:spLocks/>
          </p:cNvSpPr>
          <p:nvPr/>
        </p:nvSpPr>
        <p:spPr>
          <a:xfrm>
            <a:off x="386080" y="5602242"/>
            <a:ext cx="8427121" cy="10325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200" dirty="0">
              <a:solidFill>
                <a:schemeClr val="accent1">
                  <a:lumMod val="7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  <a:sym typeface="Wingdings" pitchFamily="2" charset="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>
              <a:solidFill>
                <a:schemeClr val="accent1">
                  <a:lumMod val="7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  <a:sym typeface="Wingdings" pitchFamily="2" charset="2"/>
            </a:endParaRPr>
          </a:p>
        </p:txBody>
      </p:sp>
      <p:sp>
        <p:nvSpPr>
          <p:cNvPr id="33" name="Espace réservé du contenu 2">
            <a:extLst>
              <a:ext uri="{FF2B5EF4-FFF2-40B4-BE49-F238E27FC236}">
                <a16:creationId xmlns:a16="http://schemas.microsoft.com/office/drawing/2014/main" id="{36732AB1-69B9-E84C-BB71-4AFD68A21920}"/>
              </a:ext>
            </a:extLst>
          </p:cNvPr>
          <p:cNvSpPr txBox="1">
            <a:spLocks/>
          </p:cNvSpPr>
          <p:nvPr/>
        </p:nvSpPr>
        <p:spPr>
          <a:xfrm>
            <a:off x="506197" y="5620569"/>
            <a:ext cx="8427121" cy="103251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ea typeface="Arial Unicode MS" panose="020B0604020202020204" pitchFamily="34" charset="-128"/>
                <a:cs typeface="Arial Unicode MS" panose="020B0604020202020204" pitchFamily="34" charset="-128"/>
                <a:sym typeface="Wingdings" pitchFamily="2" charset="2"/>
              </a:rPr>
              <a:t>Adapted for </a:t>
            </a:r>
            <a:r>
              <a:rPr lang="en-US" sz="2200" dirty="0">
                <a:solidFill>
                  <a:schemeClr val="accent1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Wingdings" pitchFamily="2" charset="2"/>
              </a:rPr>
              <a:t>low-moderate particle Reynolds number </a:t>
            </a:r>
            <a:r>
              <a:rPr lang="en-US" sz="2200" dirty="0">
                <a:ea typeface="Arial Unicode MS" panose="020B0604020202020204" pitchFamily="34" charset="-128"/>
                <a:cs typeface="Arial Unicode MS" panose="020B0604020202020204" pitchFamily="34" charset="-128"/>
                <a:sym typeface="Wingdings" pitchFamily="2" charset="2"/>
              </a:rPr>
              <a:t>(typical for fluidized beds)</a:t>
            </a:r>
          </a:p>
          <a:p>
            <a:r>
              <a:rPr lang="en-US" sz="2200" dirty="0">
                <a:ea typeface="Arial Unicode MS" panose="020B0604020202020204" pitchFamily="34" charset="-128"/>
                <a:cs typeface="Arial Unicode MS" panose="020B0604020202020204" pitchFamily="34" charset="-128"/>
                <a:sym typeface="Wingdings" pitchFamily="2" charset="2"/>
              </a:rPr>
              <a:t>Adapted for </a:t>
            </a:r>
            <a:r>
              <a:rPr lang="en-US" sz="2200" dirty="0">
                <a:solidFill>
                  <a:schemeClr val="accent1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Wingdings" pitchFamily="2" charset="2"/>
              </a:rPr>
              <a:t>moving particles </a:t>
            </a:r>
          </a:p>
          <a:p>
            <a:r>
              <a:rPr lang="en-US" sz="2200" dirty="0">
                <a:solidFill>
                  <a:schemeClr val="accent1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Wingdings" pitchFamily="2" charset="2"/>
              </a:rPr>
              <a:t>Ease of implementation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200" dirty="0">
              <a:ea typeface="Arial Unicode MS" panose="020B0604020202020204" pitchFamily="34" charset="-128"/>
              <a:cs typeface="Arial Unicode MS" panose="020B0604020202020204" pitchFamily="34" charset="-128"/>
              <a:sym typeface="Wingdings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A64E5FC0-D9E7-4648-8B51-D49A06A5B0B1}"/>
                  </a:ext>
                </a:extLst>
              </p:cNvPr>
              <p:cNvSpPr txBox="1"/>
              <p:nvPr/>
            </p:nvSpPr>
            <p:spPr>
              <a:xfrm>
                <a:off x="6803551" y="3814507"/>
                <a:ext cx="61940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l-B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𝜒</m:t>
                      </m:r>
                      <m:r>
                        <a:rPr lang="nl-BE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ZoneTexte 33">
                <a:extLst>
                  <a:ext uri="{FF2B5EF4-FFF2-40B4-BE49-F238E27FC236}">
                    <a16:creationId xmlns:a16="http://schemas.microsoft.com/office/drawing/2014/main" id="{A64E5FC0-D9E7-4648-8B51-D49A06A5B0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551" y="3814507"/>
                <a:ext cx="619400" cy="276999"/>
              </a:xfrm>
              <a:prstGeom prst="rect">
                <a:avLst/>
              </a:prstGeom>
              <a:blipFill>
                <a:blip r:embed="rId6"/>
                <a:stretch>
                  <a:fillRect l="-8163" r="-8163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ZoneTexte 34">
            <a:extLst>
              <a:ext uri="{FF2B5EF4-FFF2-40B4-BE49-F238E27FC236}">
                <a16:creationId xmlns:a16="http://schemas.microsoft.com/office/drawing/2014/main" id="{0D98C38C-2235-9848-89A9-CF5E8602EF36}"/>
              </a:ext>
            </a:extLst>
          </p:cNvPr>
          <p:cNvSpPr txBox="1"/>
          <p:nvPr/>
        </p:nvSpPr>
        <p:spPr>
          <a:xfrm>
            <a:off x="741680" y="5348605"/>
            <a:ext cx="4328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Reproduced from ﻿H. </a:t>
            </a:r>
            <a:r>
              <a:rPr lang="en-US" sz="900" dirty="0" err="1"/>
              <a:t>Tavassoli</a:t>
            </a:r>
            <a:r>
              <a:rPr lang="en-US" sz="900" dirty="0"/>
              <a:t> et al.,  IJMF 57 (2013) 29–37 </a:t>
            </a:r>
          </a:p>
        </p:txBody>
      </p:sp>
    </p:spTree>
    <p:extLst>
      <p:ext uri="{BB962C8B-B14F-4D97-AF65-F5344CB8AC3E}">
        <p14:creationId xmlns:p14="http://schemas.microsoft.com/office/powerpoint/2010/main" val="78052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2D2B5777-9900-EC4C-9A46-3064F212B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A807-3D3D-DE4E-BD02-523C09AA8312}" type="slidenum">
              <a:rPr lang="fr-FR" smtClean="0"/>
              <a:t>5</a:t>
            </a:fld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0CB1884F-1000-D447-A9D2-3749B7879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920" y="1219200"/>
            <a:ext cx="8427121" cy="3495040"/>
          </a:xfrm>
        </p:spPr>
        <p:txBody>
          <a:bodyPr>
            <a:normAutofit/>
          </a:bodyPr>
          <a:lstStyle/>
          <a:p>
            <a:r>
              <a:rPr lang="en-US" sz="2200" dirty="0">
                <a:ea typeface="Arial Unicode MS" panose="020B0604020202020204" pitchFamily="34" charset="-128"/>
                <a:cs typeface="Arial Unicode MS" panose="020B0604020202020204" pitchFamily="34" charset="-128"/>
                <a:sym typeface="Wingdings" pitchFamily="2" charset="2"/>
              </a:rPr>
              <a:t>Density fluctuations at the surface of the particle induced by</a:t>
            </a:r>
          </a:p>
          <a:p>
            <a:pPr lvl="1"/>
            <a:r>
              <a:rPr lang="en-US" sz="1800" dirty="0">
                <a:ea typeface="Arial Unicode MS" panose="020B0604020202020204" pitchFamily="34" charset="-128"/>
                <a:cs typeface="Arial Unicode MS" panose="020B0604020202020204" pitchFamily="34" charset="-128"/>
                <a:sym typeface="Wingdings" pitchFamily="2" charset="2"/>
              </a:rPr>
              <a:t>Heat release / consumption </a:t>
            </a:r>
          </a:p>
          <a:p>
            <a:pPr lvl="1"/>
            <a:r>
              <a:rPr lang="en-US" sz="1800" dirty="0">
                <a:ea typeface="Arial Unicode MS" panose="020B0604020202020204" pitchFamily="34" charset="-128"/>
                <a:cs typeface="Arial Unicode MS" panose="020B0604020202020204" pitchFamily="34" charset="-128"/>
                <a:sym typeface="Wingdings" pitchFamily="2" charset="2"/>
              </a:rPr>
              <a:t>Molecular weight change (A  B+C or A + B  C)</a:t>
            </a:r>
          </a:p>
          <a:p>
            <a:r>
              <a:rPr lang="en-US" sz="2200" dirty="0">
                <a:ea typeface="Arial Unicode MS" panose="020B0604020202020204" pitchFamily="34" charset="-128"/>
                <a:cs typeface="Arial Unicode MS" panose="020B0604020202020204" pitchFamily="34" charset="-128"/>
                <a:sym typeface="Wingdings" pitchFamily="2" charset="2"/>
              </a:rPr>
              <a:t>Fully compressible </a:t>
            </a:r>
            <a:r>
              <a:rPr lang="en-US" sz="2200" dirty="0" err="1">
                <a:ea typeface="Arial Unicode MS" panose="020B0604020202020204" pitchFamily="34" charset="-128"/>
                <a:cs typeface="Arial Unicode MS" panose="020B0604020202020204" pitchFamily="34" charset="-128"/>
                <a:sym typeface="Wingdings" pitchFamily="2" charset="2"/>
              </a:rPr>
              <a:t>Navier</a:t>
            </a:r>
            <a:r>
              <a:rPr lang="en-US" sz="2200" dirty="0">
                <a:ea typeface="Arial Unicode MS" panose="020B0604020202020204" pitchFamily="34" charset="-128"/>
                <a:cs typeface="Arial Unicode MS" panose="020B0604020202020204" pitchFamily="34" charset="-128"/>
                <a:sym typeface="Wingdings" pitchFamily="2" charset="2"/>
              </a:rPr>
              <a:t>-Stokes equations : time step limited by acoustic waves </a:t>
            </a:r>
          </a:p>
          <a:p>
            <a:r>
              <a:rPr lang="en-US" sz="2200" dirty="0">
                <a:solidFill>
                  <a:schemeClr val="accent1"/>
                </a:solidFill>
                <a:ea typeface="Arial Unicode MS" panose="020B0604020202020204" pitchFamily="34" charset="-128"/>
                <a:cs typeface="Arial Unicode MS" panose="020B0604020202020204" pitchFamily="34" charset="-128"/>
                <a:sym typeface="Wingdings" pitchFamily="2" charset="2"/>
              </a:rPr>
              <a:t>Weakly compressible formulation </a:t>
            </a:r>
            <a:r>
              <a:rPr lang="en-US" sz="2200" dirty="0">
                <a:ea typeface="Arial Unicode MS" panose="020B0604020202020204" pitchFamily="34" charset="-128"/>
                <a:cs typeface="Arial Unicode MS" panose="020B0604020202020204" pitchFamily="34" charset="-128"/>
                <a:sym typeface="Wingdings" pitchFamily="2" charset="2"/>
              </a:rPr>
              <a:t>(or ”low Mach”) : allows to account for variable density while taking out acoustic modes</a:t>
            </a:r>
          </a:p>
          <a:p>
            <a:pPr>
              <a:buFont typeface="Wingdings" pitchFamily="2" charset="2"/>
              <a:buChar char="à"/>
            </a:pPr>
            <a:r>
              <a:rPr lang="en-US" sz="2200" dirty="0">
                <a:ea typeface="Arial Unicode MS" panose="020B0604020202020204" pitchFamily="34" charset="-128"/>
                <a:cs typeface="Arial Unicode MS" panose="020B0604020202020204" pitchFamily="34" charset="-128"/>
                <a:sym typeface="Wingdings" pitchFamily="2" charset="2"/>
              </a:rPr>
              <a:t>Valid if 	</a:t>
            </a:r>
          </a:p>
          <a:p>
            <a:pPr>
              <a:buFont typeface="Wingdings" pitchFamily="2" charset="2"/>
              <a:buChar char="à"/>
            </a:pPr>
            <a:r>
              <a:rPr lang="en-US" sz="2200" dirty="0">
                <a:ea typeface="Arial Unicode MS" panose="020B0604020202020204" pitchFamily="34" charset="-128"/>
                <a:cs typeface="Arial Unicode MS" panose="020B0604020202020204" pitchFamily="34" charset="-128"/>
                <a:sym typeface="Wingdings" pitchFamily="2" charset="2"/>
              </a:rPr>
              <a:t>typically verified in most industrial operation conditions ! </a:t>
            </a:r>
          </a:p>
          <a:p>
            <a:pPr marL="457200" lvl="1" indent="0">
              <a:buNone/>
            </a:pPr>
            <a:endParaRPr lang="en-US" sz="1800" dirty="0">
              <a:ea typeface="Arial Unicode MS" panose="020B0604020202020204" pitchFamily="34" charset="-128"/>
              <a:cs typeface="Arial Unicode MS" panose="020B0604020202020204" pitchFamily="34" charset="-128"/>
              <a:sym typeface="Wingdings" pitchFamily="2" charset="2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21CEA08-E484-6A45-AE92-D6F054FB5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770" y="3741420"/>
            <a:ext cx="1245720" cy="292100"/>
          </a:xfrm>
          <a:prstGeom prst="rect">
            <a:avLst/>
          </a:prstGeom>
        </p:spPr>
      </p:pic>
      <p:sp>
        <p:nvSpPr>
          <p:cNvPr id="27" name="Titre 1">
            <a:extLst>
              <a:ext uri="{FF2B5EF4-FFF2-40B4-BE49-F238E27FC236}">
                <a16:creationId xmlns:a16="http://schemas.microsoft.com/office/drawing/2014/main" id="{D6D49E95-5B6E-764A-8A5F-AC22BF11B4E5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681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Weakly compressible formulation</a:t>
            </a:r>
          </a:p>
        </p:txBody>
      </p:sp>
    </p:spTree>
    <p:extLst>
      <p:ext uri="{BB962C8B-B14F-4D97-AF65-F5344CB8AC3E}">
        <p14:creationId xmlns:p14="http://schemas.microsoft.com/office/powerpoint/2010/main" val="3509372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EAA49F6-8856-CB4F-A110-23459CDD9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09040"/>
            <a:ext cx="8058150" cy="523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Penalization Method : </a:t>
            </a:r>
          </a:p>
          <a:p>
            <a:pPr lvl="1"/>
            <a:r>
              <a:rPr lang="en-US" dirty="0"/>
              <a:t> </a:t>
            </a:r>
            <a:r>
              <a:rPr lang="en-US" sz="2200" dirty="0"/>
              <a:t>in the fluid (	    ) : solve classical N-S equations </a:t>
            </a:r>
          </a:p>
          <a:p>
            <a:pPr lvl="1"/>
            <a:r>
              <a:rPr lang="en-US" sz="2200" dirty="0"/>
              <a:t> in the solid (	    ) : add a forcing term which enforces the Dirichlet boundary conditions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e.g. no slip, fixed temperature and composition on the surface of the solid phase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E4EE5B-3293-914E-B573-0A7F3295A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A807-3D3D-DE4E-BD02-523C09AA8312}" type="slidenum">
              <a:rPr lang="fr-FR" smtClean="0"/>
              <a:t>6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5A57305-6BC2-DA41-AA07-842FC46D958F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681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3. </a:t>
            </a:r>
            <a:r>
              <a:rPr lang="en-US" sz="3600" b="1" u="sng" dirty="0">
                <a:solidFill>
                  <a:schemeClr val="accent1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Incompressible case 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3471A3D-5FA4-124B-87F3-0F5622E2F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711" y="1772920"/>
            <a:ext cx="643890" cy="23683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02EB16B-F4A5-A24F-946A-1A91B794D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3711" y="2141833"/>
            <a:ext cx="643890" cy="242406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7F756F3-A8CC-EF4A-AD1F-CD55762627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101" y="4120019"/>
            <a:ext cx="1024624" cy="300807"/>
          </a:xfrm>
          <a:prstGeom prst="rect">
            <a:avLst/>
          </a:prstGeom>
        </p:spPr>
      </p:pic>
      <p:cxnSp>
        <p:nvCxnSpPr>
          <p:cNvPr id="32" name="Connecteur en arc 31">
            <a:extLst>
              <a:ext uri="{FF2B5EF4-FFF2-40B4-BE49-F238E27FC236}">
                <a16:creationId xmlns:a16="http://schemas.microsoft.com/office/drawing/2014/main" id="{CA1D83F6-53BD-C349-A14C-4C9EC7C6D110}"/>
              </a:ext>
            </a:extLst>
          </p:cNvPr>
          <p:cNvCxnSpPr>
            <a:cxnSpLocks/>
            <a:stCxn id="18" idx="0"/>
            <a:endCxn id="35" idx="1"/>
          </p:cNvCxnSpPr>
          <p:nvPr/>
        </p:nvCxnSpPr>
        <p:spPr>
          <a:xfrm rot="5400000" flipH="1" flipV="1">
            <a:off x="7100490" y="4287256"/>
            <a:ext cx="129885" cy="33268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e 38">
            <a:extLst>
              <a:ext uri="{FF2B5EF4-FFF2-40B4-BE49-F238E27FC236}">
                <a16:creationId xmlns:a16="http://schemas.microsoft.com/office/drawing/2014/main" id="{176CE1C1-F5DC-DF4D-863F-7C643E32ED6A}"/>
              </a:ext>
            </a:extLst>
          </p:cNvPr>
          <p:cNvGrpSpPr/>
          <p:nvPr/>
        </p:nvGrpSpPr>
        <p:grpSpPr>
          <a:xfrm>
            <a:off x="5149091" y="3832658"/>
            <a:ext cx="2846070" cy="2268324"/>
            <a:chOff x="5677411" y="3610437"/>
            <a:chExt cx="2846070" cy="2268324"/>
          </a:xfrm>
        </p:grpSpPr>
        <p:sp>
          <p:nvSpPr>
            <p:cNvPr id="17" name="Cadre 16">
              <a:extLst>
                <a:ext uri="{FF2B5EF4-FFF2-40B4-BE49-F238E27FC236}">
                  <a16:creationId xmlns:a16="http://schemas.microsoft.com/office/drawing/2014/main" id="{C7813789-822E-1745-BB9E-874E5C6B0420}"/>
                </a:ext>
              </a:extLst>
            </p:cNvPr>
            <p:cNvSpPr/>
            <p:nvPr/>
          </p:nvSpPr>
          <p:spPr>
            <a:xfrm>
              <a:off x="5677411" y="3610437"/>
              <a:ext cx="2846070" cy="1792215"/>
            </a:xfrm>
            <a:prstGeom prst="frame">
              <a:avLst>
                <a:gd name="adj1" fmla="val 1395"/>
              </a:avLst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9" name="Groupe 28">
              <a:extLst>
                <a:ext uri="{FF2B5EF4-FFF2-40B4-BE49-F238E27FC236}">
                  <a16:creationId xmlns:a16="http://schemas.microsoft.com/office/drawing/2014/main" id="{E20AECE6-281D-CB43-B2B6-4ABFE30443B8}"/>
                </a:ext>
              </a:extLst>
            </p:cNvPr>
            <p:cNvGrpSpPr/>
            <p:nvPr/>
          </p:nvGrpSpPr>
          <p:grpSpPr>
            <a:xfrm>
              <a:off x="7147806" y="4296321"/>
              <a:ext cx="759203" cy="739288"/>
              <a:chOff x="6028209" y="4164241"/>
              <a:chExt cx="759203" cy="739288"/>
            </a:xfrm>
          </p:grpSpPr>
          <p:sp>
            <p:nvSpPr>
              <p:cNvPr id="18" name="Bouée 17">
                <a:extLst>
                  <a:ext uri="{FF2B5EF4-FFF2-40B4-BE49-F238E27FC236}">
                    <a16:creationId xmlns:a16="http://schemas.microsoft.com/office/drawing/2014/main" id="{C21D9A2A-89B1-D143-A9EC-97616E228BDB}"/>
                  </a:ext>
                </a:extLst>
              </p:cNvPr>
              <p:cNvSpPr/>
              <p:nvPr/>
            </p:nvSpPr>
            <p:spPr>
              <a:xfrm>
                <a:off x="6028209" y="4164241"/>
                <a:ext cx="759203" cy="739288"/>
              </a:xfrm>
              <a:prstGeom prst="donut">
                <a:avLst>
                  <a:gd name="adj" fmla="val 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24" name="Image 23">
                <a:extLst>
                  <a:ext uri="{FF2B5EF4-FFF2-40B4-BE49-F238E27FC236}">
                    <a16:creationId xmlns:a16="http://schemas.microsoft.com/office/drawing/2014/main" id="{F5F9E7F5-C867-884B-AEAD-A87B307889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01128" y="4417571"/>
                <a:ext cx="273004" cy="236112"/>
              </a:xfrm>
              <a:prstGeom prst="rect">
                <a:avLst/>
              </a:prstGeom>
            </p:spPr>
          </p:pic>
        </p:grpSp>
        <p:pic>
          <p:nvPicPr>
            <p:cNvPr id="28" name="Image 27">
              <a:extLst>
                <a:ext uri="{FF2B5EF4-FFF2-40B4-BE49-F238E27FC236}">
                  <a16:creationId xmlns:a16="http://schemas.microsoft.com/office/drawing/2014/main" id="{17F425B8-F188-444A-9B63-851F31C12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02299" y="3724150"/>
              <a:ext cx="359876" cy="332886"/>
            </a:xfrm>
            <a:prstGeom prst="rect">
              <a:avLst/>
            </a:prstGeom>
          </p:spPr>
        </p:pic>
        <p:pic>
          <p:nvPicPr>
            <p:cNvPr id="35" name="Image 34">
              <a:extLst>
                <a:ext uri="{FF2B5EF4-FFF2-40B4-BE49-F238E27FC236}">
                  <a16:creationId xmlns:a16="http://schemas.microsoft.com/office/drawing/2014/main" id="{68DE4DE9-597E-704B-BAAE-9AC8AB7B3F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60097" y="4041213"/>
              <a:ext cx="453931" cy="250445"/>
            </a:xfrm>
            <a:prstGeom prst="rect">
              <a:avLst/>
            </a:prstGeom>
          </p:spPr>
        </p:pic>
        <p:pic>
          <p:nvPicPr>
            <p:cNvPr id="38" name="Image 37">
              <a:extLst>
                <a:ext uri="{FF2B5EF4-FFF2-40B4-BE49-F238E27FC236}">
                  <a16:creationId xmlns:a16="http://schemas.microsoft.com/office/drawing/2014/main" id="{12AE19EF-D7CA-404B-BB9E-1D24B71EC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33991" y="5569929"/>
              <a:ext cx="1627629" cy="308832"/>
            </a:xfrm>
            <a:prstGeom prst="rect">
              <a:avLst/>
            </a:prstGeom>
          </p:spPr>
        </p:pic>
      </p:grpSp>
      <p:pic>
        <p:nvPicPr>
          <p:cNvPr id="46" name="Image 45">
            <a:extLst>
              <a:ext uri="{FF2B5EF4-FFF2-40B4-BE49-F238E27FC236}">
                <a16:creationId xmlns:a16="http://schemas.microsoft.com/office/drawing/2014/main" id="{A3D6183A-42B7-BC4C-98AF-31180619A6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9804" y="3679350"/>
            <a:ext cx="1996895" cy="1164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107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EAFF356-C417-D24D-8DCA-BA9DDD7AE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A807-3D3D-DE4E-BD02-523C09AA8312}" type="slidenum">
              <a:rPr lang="fr-FR" smtClean="0"/>
              <a:t>7</a:t>
            </a:fld>
            <a:endParaRPr lang="fr-FR" dirty="0"/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C713E82-D371-BD41-81E7-DA2540838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4786" y="1540578"/>
            <a:ext cx="6630587" cy="3423920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85206D60-2574-BC4B-95FB-B739AC7ABE6D}"/>
              </a:ext>
            </a:extLst>
          </p:cNvPr>
          <p:cNvSpPr txBox="1">
            <a:spLocks/>
          </p:cNvSpPr>
          <p:nvPr/>
        </p:nvSpPr>
        <p:spPr>
          <a:xfrm>
            <a:off x="628650" y="673100"/>
            <a:ext cx="7886700" cy="64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/>
              <a:t>Incompressible penalized </a:t>
            </a:r>
            <a:r>
              <a:rPr lang="en-US" sz="2200" dirty="0" err="1"/>
              <a:t>Navier</a:t>
            </a:r>
            <a:r>
              <a:rPr lang="en-US" sz="2200" dirty="0"/>
              <a:t>-Stokes equations </a:t>
            </a:r>
          </a:p>
          <a:p>
            <a:pPr lvl="1"/>
            <a:endParaRPr lang="en-US" sz="2200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84E809D-3260-3641-ABB5-AE854181CD4E}"/>
              </a:ext>
            </a:extLst>
          </p:cNvPr>
          <p:cNvGrpSpPr/>
          <p:nvPr/>
        </p:nvGrpSpPr>
        <p:grpSpPr>
          <a:xfrm>
            <a:off x="4831801" y="2358458"/>
            <a:ext cx="3308561" cy="2652395"/>
            <a:chOff x="4831801" y="1925320"/>
            <a:chExt cx="3308561" cy="2652395"/>
          </a:xfrm>
        </p:grpSpPr>
        <p:sp>
          <p:nvSpPr>
            <p:cNvPr id="8" name="Bouée 7">
              <a:extLst>
                <a:ext uri="{FF2B5EF4-FFF2-40B4-BE49-F238E27FC236}">
                  <a16:creationId xmlns:a16="http://schemas.microsoft.com/office/drawing/2014/main" id="{378EF848-1A32-574D-B5A8-33F9A7144936}"/>
                </a:ext>
              </a:extLst>
            </p:cNvPr>
            <p:cNvSpPr/>
            <p:nvPr/>
          </p:nvSpPr>
          <p:spPr>
            <a:xfrm>
              <a:off x="6016922" y="1925320"/>
              <a:ext cx="2123440" cy="894080"/>
            </a:xfrm>
            <a:prstGeom prst="donut">
              <a:avLst>
                <a:gd name="adj" fmla="val 999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Bouée 8">
              <a:extLst>
                <a:ext uri="{FF2B5EF4-FFF2-40B4-BE49-F238E27FC236}">
                  <a16:creationId xmlns:a16="http://schemas.microsoft.com/office/drawing/2014/main" id="{6D91C69D-EEB6-0847-AEB1-4183DF396059}"/>
                </a:ext>
              </a:extLst>
            </p:cNvPr>
            <p:cNvSpPr/>
            <p:nvPr/>
          </p:nvSpPr>
          <p:spPr>
            <a:xfrm>
              <a:off x="4831801" y="2781300"/>
              <a:ext cx="2123440" cy="894080"/>
            </a:xfrm>
            <a:prstGeom prst="donut">
              <a:avLst>
                <a:gd name="adj" fmla="val 999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Bouée 9">
              <a:extLst>
                <a:ext uri="{FF2B5EF4-FFF2-40B4-BE49-F238E27FC236}">
                  <a16:creationId xmlns:a16="http://schemas.microsoft.com/office/drawing/2014/main" id="{98E7A2FF-0943-5E46-829B-9ACF65FE7820}"/>
                </a:ext>
              </a:extLst>
            </p:cNvPr>
            <p:cNvSpPr/>
            <p:nvPr/>
          </p:nvSpPr>
          <p:spPr>
            <a:xfrm>
              <a:off x="4955202" y="3683635"/>
              <a:ext cx="2123440" cy="894080"/>
            </a:xfrm>
            <a:prstGeom prst="donut">
              <a:avLst>
                <a:gd name="adj" fmla="val 999"/>
              </a:avLst>
            </a:prstGeom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7637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A0C707C-D782-044E-A8C9-ED6554992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8240"/>
            <a:ext cx="8017510" cy="5018723"/>
          </a:xfrm>
        </p:spPr>
        <p:txBody>
          <a:bodyPr>
            <a:normAutofit fontScale="92500"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Accuracy</a:t>
            </a:r>
            <a:r>
              <a:rPr lang="en-US" sz="2200" dirty="0"/>
              <a:t> controlled by </a:t>
            </a:r>
            <a:br>
              <a:rPr lang="en-US" sz="2200" dirty="0"/>
            </a:br>
            <a:r>
              <a:rPr lang="en-US" sz="2200" dirty="0"/>
              <a:t>the numerical solution tends towards the exact one as </a:t>
            </a:r>
            <a:br>
              <a:rPr lang="en-US" sz="2200" dirty="0"/>
            </a:br>
            <a:r>
              <a:rPr lang="en-US" sz="2200" dirty="0"/>
              <a:t>with a convergence rate                      </a:t>
            </a:r>
            <a:r>
              <a:rPr lang="en-US" sz="1200" dirty="0"/>
              <a:t>(see  </a:t>
            </a:r>
            <a:r>
              <a:rPr lang="en-US" sz="1200" dirty="0" err="1"/>
              <a:t>Carboue</a:t>
            </a:r>
            <a:r>
              <a:rPr lang="en-US" sz="1200" dirty="0"/>
              <a:t> and </a:t>
            </a:r>
            <a:r>
              <a:rPr lang="en-US" sz="1200" dirty="0" err="1"/>
              <a:t>Fabrie</a:t>
            </a:r>
            <a:r>
              <a:rPr lang="en-US" sz="1200" dirty="0"/>
              <a:t>, </a:t>
            </a:r>
            <a:r>
              <a:rPr lang="fr-BE" sz="1200" dirty="0" err="1"/>
              <a:t>Advances</a:t>
            </a:r>
            <a:r>
              <a:rPr lang="fr-BE" sz="1200" dirty="0"/>
              <a:t> in </a:t>
            </a:r>
            <a:r>
              <a:rPr lang="fr-BE" sz="1200" dirty="0" err="1"/>
              <a:t>Dierential</a:t>
            </a:r>
            <a:r>
              <a:rPr lang="fr-BE" sz="1200" dirty="0"/>
              <a:t> Equations,</a:t>
            </a:r>
            <a:r>
              <a:rPr lang="en-US" sz="1200" dirty="0"/>
              <a:t> 2003) </a:t>
            </a:r>
          </a:p>
          <a:p>
            <a:r>
              <a:rPr lang="en-US" sz="2200" dirty="0">
                <a:solidFill>
                  <a:schemeClr val="accent1"/>
                </a:solidFill>
              </a:rPr>
              <a:t>Stability</a:t>
            </a:r>
            <a:r>
              <a:rPr lang="en-US" sz="2200" dirty="0"/>
              <a:t> : constraint on 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/>
              <a:t>e.g. Euler Explicit scheme, stability constraint :  </a:t>
            </a:r>
            <a:br>
              <a:rPr lang="en-US" sz="2200" dirty="0"/>
            </a:br>
            <a:br>
              <a:rPr lang="en-US" sz="2200" dirty="0"/>
            </a:br>
            <a:r>
              <a:rPr lang="en-US" sz="2200" dirty="0">
                <a:sym typeface="Wingdings" pitchFamily="2" charset="2"/>
              </a:rPr>
              <a:t> very constraining on the time-step if we want to choose                      	              !</a:t>
            </a:r>
            <a:br>
              <a:rPr lang="en-US" sz="2200" dirty="0">
                <a:sym typeface="Wingdings" pitchFamily="2" charset="2"/>
              </a:rPr>
            </a:br>
            <a:endParaRPr lang="en-US" sz="2200" dirty="0">
              <a:sym typeface="Wingdings" pitchFamily="2" charset="2"/>
            </a:endParaRPr>
          </a:p>
          <a:p>
            <a:r>
              <a:rPr lang="en-US" sz="2200" dirty="0">
                <a:solidFill>
                  <a:schemeClr val="accent1"/>
                </a:solidFill>
                <a:sym typeface="Wingdings" pitchFamily="2" charset="2"/>
              </a:rPr>
              <a:t>Implicit</a:t>
            </a:r>
            <a:r>
              <a:rPr lang="en-US" sz="2200" dirty="0">
                <a:sym typeface="Wingdings" pitchFamily="2" charset="2"/>
              </a:rPr>
              <a:t> </a:t>
            </a:r>
            <a:r>
              <a:rPr lang="en-US" sz="2200" dirty="0">
                <a:solidFill>
                  <a:schemeClr val="accent1"/>
                </a:solidFill>
                <a:sym typeface="Wingdings" pitchFamily="2" charset="2"/>
              </a:rPr>
              <a:t>scheme</a:t>
            </a:r>
            <a:r>
              <a:rPr lang="en-US" sz="2200" dirty="0">
                <a:sym typeface="Wingdings" pitchFamily="2" charset="2"/>
              </a:rPr>
              <a:t> with matrix inversion ? </a:t>
            </a:r>
            <a:br>
              <a:rPr lang="en-US" sz="2200" dirty="0">
                <a:sym typeface="Wingdings" pitchFamily="2" charset="2"/>
              </a:rPr>
            </a:br>
            <a:r>
              <a:rPr lang="en-US" sz="2200" dirty="0">
                <a:sym typeface="Wingdings" pitchFamily="2" charset="2"/>
              </a:rPr>
              <a:t>No additional cost :  the penalization term is local and linear !</a:t>
            </a:r>
            <a:br>
              <a:rPr lang="en-US" sz="2200" dirty="0">
                <a:sym typeface="Wingdings" pitchFamily="2" charset="2"/>
              </a:rPr>
            </a:br>
            <a:r>
              <a:rPr lang="en-US" sz="2200" dirty="0">
                <a:sym typeface="Wingdings" pitchFamily="2" charset="2"/>
              </a:rPr>
              <a:t> diagonal matrix</a:t>
            </a:r>
            <a:br>
              <a:rPr lang="en-US" sz="2200" dirty="0">
                <a:sym typeface="Wingdings" pitchFamily="2" charset="2"/>
              </a:rPr>
            </a:br>
            <a:br>
              <a:rPr lang="en-US" sz="2200" dirty="0">
                <a:sym typeface="Wingdings" pitchFamily="2" charset="2"/>
              </a:rPr>
            </a:br>
            <a:r>
              <a:rPr lang="en-US" sz="2200" dirty="0">
                <a:sym typeface="Wingdings" pitchFamily="2" charset="2"/>
              </a:rPr>
              <a:t> therefore we can choose                           with 	</a:t>
            </a:r>
            <a:br>
              <a:rPr lang="en-US" sz="2200" dirty="0">
                <a:sym typeface="Wingdings" pitchFamily="2" charset="2"/>
              </a:rPr>
            </a:br>
            <a:br>
              <a:rPr lang="en-US" sz="2200" dirty="0">
                <a:sym typeface="Wingdings" pitchFamily="2" charset="2"/>
              </a:rPr>
            </a:br>
            <a:r>
              <a:rPr lang="en-US" sz="2200" dirty="0">
                <a:sym typeface="Wingdings" pitchFamily="2" charset="2"/>
              </a:rPr>
              <a:t>e.g. </a:t>
            </a:r>
            <a:endParaRPr lang="en-US" sz="22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A1955CD-1805-E045-B450-7B785DBD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A807-3D3D-DE4E-BD02-523C09AA8312}" type="slidenum">
              <a:rPr lang="fr-FR" smtClean="0"/>
              <a:t>8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B9D3C9D6-0F0A-1749-8C35-0708B682259C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681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Accuracy and stability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02FE535-BE05-E749-A865-4644B094B1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9078" y="1171738"/>
            <a:ext cx="405262" cy="22796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60EEAE2-1FBE-6B4D-898E-BE5A6225D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777" y="1738042"/>
            <a:ext cx="897782" cy="26261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7D1E338-9CDE-FC43-8831-38AD16518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5243" y="1482170"/>
            <a:ext cx="1053737" cy="24384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388F1F8-B233-7741-9F23-BAE3BEB7DA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4125" y="2062888"/>
            <a:ext cx="345908" cy="52578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A32A547-42D4-7546-A1B7-D01D4B9042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7050" y="2544147"/>
            <a:ext cx="1393190" cy="56621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5A0FE71-E512-3046-8F9A-4EBC16B943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6778" y="3539070"/>
            <a:ext cx="1240989" cy="257062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C8894CAA-F90C-EE44-BD0A-74D7CC7383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03040" y="5101489"/>
            <a:ext cx="1256030" cy="658333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C30541D-9BB0-6C42-B2BD-CD12E2D67D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37526" y="5299110"/>
            <a:ext cx="1270090" cy="263090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F974844-4581-0544-B56B-D7B7919C94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18291" y="5626824"/>
            <a:ext cx="1271248" cy="639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545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ACE4C99-E54D-084D-BD05-67FB8707C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8A807-3D3D-DE4E-BD02-523C09AA8312}" type="slidenum">
              <a:rPr lang="fr-FR" smtClean="0"/>
              <a:t>9</a:t>
            </a:fld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B854F18-1244-DF4A-B068-9ECCA6789BEF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681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solidFill>
                <a:schemeClr val="accent1">
                  <a:lumMod val="7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B8364C6-8D4C-E742-BAF3-92F28F2C0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8240"/>
            <a:ext cx="8017510" cy="5018723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/>
              <a:t>Euler-Newton equations</a:t>
            </a:r>
          </a:p>
          <a:p>
            <a:pPr marL="0" indent="0">
              <a:buNone/>
            </a:pPr>
            <a:endParaRPr lang="en-US" sz="2600" dirty="0"/>
          </a:p>
          <a:p>
            <a:endParaRPr lang="en-US" sz="2600" dirty="0"/>
          </a:p>
          <a:p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Force evaluation can be performed by integrating the penalization term over the particle volume (instead of its boundary) </a:t>
            </a: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br>
              <a:rPr lang="en-US" sz="2200" dirty="0"/>
            </a:br>
            <a:endParaRPr lang="en-US" sz="2200" dirty="0"/>
          </a:p>
          <a:p>
            <a:pPr marL="457200" lvl="1" indent="0">
              <a:buNone/>
            </a:pPr>
            <a:br>
              <a:rPr lang="en-US" sz="1800" dirty="0"/>
            </a:br>
            <a:r>
              <a:rPr lang="en-US" sz="1800" dirty="0"/>
              <a:t>  </a:t>
            </a:r>
          </a:p>
          <a:p>
            <a:endParaRPr lang="en-US" sz="2200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27D6855B-0A1C-7443-A109-47ACA109B0C8}"/>
              </a:ext>
            </a:extLst>
          </p:cNvPr>
          <p:cNvSpPr txBox="1">
            <a:spLocks/>
          </p:cNvSpPr>
          <p:nvPr/>
        </p:nvSpPr>
        <p:spPr>
          <a:xfrm>
            <a:off x="694055" y="421007"/>
            <a:ext cx="7886700" cy="6813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Moving particle : solid phase equations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7965B96-4C86-4D47-8897-52037B650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49" y="1581892"/>
            <a:ext cx="6008891" cy="132386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8203819C-F1B6-AB40-BAD3-FBFD7CFBC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887668"/>
            <a:ext cx="7021830" cy="240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129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1470</TotalTime>
  <Words>842</Words>
  <Application>Microsoft Macintosh PowerPoint</Application>
  <PresentationFormat>Affichage à l'écran (4:3)</PresentationFormat>
  <Paragraphs>190</Paragraphs>
  <Slides>22</Slides>
  <Notes>9</Notes>
  <HiddenSlides>0</HiddenSlides>
  <MMClips>1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9" baseType="lpstr">
      <vt:lpstr>Arial Unicode MS</vt:lpstr>
      <vt:lpstr>Arial</vt:lpstr>
      <vt:lpstr>Calibri</vt:lpstr>
      <vt:lpstr>Calibri Light</vt:lpstr>
      <vt:lpstr>Cambria Math</vt:lpstr>
      <vt:lpstr>Wingdings</vt:lpstr>
      <vt:lpstr>Thème Office</vt:lpstr>
      <vt:lpstr>Présentation PowerPoint</vt:lpstr>
      <vt:lpstr>Outline</vt:lpstr>
      <vt:lpstr>1. Motivation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Baptiste Hardy</dc:creator>
  <cp:lastModifiedBy>Baptiste Hardy</cp:lastModifiedBy>
  <cp:revision>71</cp:revision>
  <dcterms:created xsi:type="dcterms:W3CDTF">2018-08-02T10:21:53Z</dcterms:created>
  <dcterms:modified xsi:type="dcterms:W3CDTF">2018-08-06T09:50:08Z</dcterms:modified>
</cp:coreProperties>
</file>